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2" r:id="rId3"/>
    <p:sldId id="265" r:id="rId4"/>
    <p:sldId id="263" r:id="rId5"/>
  </p:sldIdLst>
  <p:sldSz cx="7556500" cy="106934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as ALLEMENT" initials="ta" lastIdx="1" clrIdx="0"/>
  <p:cmAuthor id="1" name="Mathilde LABBE" initials="ML" lastIdx="16" clrIdx="1"/>
  <p:cmAuthor id="2" name="MARZIN Anahita" initials="MA" lastIdx="2" clrIdx="2">
    <p:extLst/>
  </p:cmAuthor>
  <p:cmAuthor id="3" name="SAGAN Jonathan" initials="SJ" lastIdx="15" clrIdx="3">
    <p:extLst/>
  </p:cmAuthor>
  <p:cmAuthor id="4" name="DELAGE Camille" initials="DC" lastIdx="3" clrIdx="4">
    <p:extLst/>
  </p:cmAuthor>
  <p:cmAuthor id="5" name="LAPOSTOLLE Pauline" initials="LP" lastIdx="2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BF46"/>
    <a:srgbClr val="237B97"/>
    <a:srgbClr val="A7E040"/>
    <a:srgbClr val="4EC026"/>
    <a:srgbClr val="006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36" autoAdjust="0"/>
    <p:restoredTop sz="93936" autoAdjust="0"/>
  </p:normalViewPr>
  <p:slideViewPr>
    <p:cSldViewPr>
      <p:cViewPr varScale="1">
        <p:scale>
          <a:sx n="50" d="100"/>
          <a:sy n="50" d="100"/>
        </p:scale>
        <p:origin x="2515" y="5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824" cy="496786"/>
          </a:xfrm>
          <a:prstGeom prst="rect">
            <a:avLst/>
          </a:prstGeom>
        </p:spPr>
        <p:txBody>
          <a:bodyPr vert="horz" lIns="83814" tIns="41907" rIns="83814" bIns="41907" rtlCol="0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012" y="0"/>
            <a:ext cx="2946824" cy="496786"/>
          </a:xfrm>
          <a:prstGeom prst="rect">
            <a:avLst/>
          </a:prstGeom>
        </p:spPr>
        <p:txBody>
          <a:bodyPr vert="horz" lIns="83814" tIns="41907" rIns="83814" bIns="41907" rtlCol="0"/>
          <a:lstStyle>
            <a:lvl1pPr algn="r">
              <a:defRPr sz="1100"/>
            </a:lvl1pPr>
          </a:lstStyle>
          <a:p>
            <a:fld id="{7D16F206-342F-46DB-AF4A-82FD39092C74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553"/>
            <a:ext cx="2946824" cy="496786"/>
          </a:xfrm>
          <a:prstGeom prst="rect">
            <a:avLst/>
          </a:prstGeom>
        </p:spPr>
        <p:txBody>
          <a:bodyPr vert="horz" lIns="83814" tIns="41907" rIns="83814" bIns="41907" rtlCol="0" anchor="b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012" y="9431553"/>
            <a:ext cx="2946824" cy="496786"/>
          </a:xfrm>
          <a:prstGeom prst="rect">
            <a:avLst/>
          </a:prstGeom>
        </p:spPr>
        <p:txBody>
          <a:bodyPr vert="horz" lIns="83814" tIns="41907" rIns="83814" bIns="41907" rtlCol="0" anchor="b"/>
          <a:lstStyle>
            <a:lvl1pPr algn="r">
              <a:defRPr sz="1100"/>
            </a:lvl1pPr>
          </a:lstStyle>
          <a:p>
            <a:fld id="{8FB4B6F4-4A60-4AC0-B86D-1B2B3D754E4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33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824" cy="496786"/>
          </a:xfrm>
          <a:prstGeom prst="rect">
            <a:avLst/>
          </a:prstGeom>
        </p:spPr>
        <p:txBody>
          <a:bodyPr vert="horz" lIns="83814" tIns="41907" rIns="83814" bIns="41907" rtlCol="0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012" y="0"/>
            <a:ext cx="2946824" cy="496786"/>
          </a:xfrm>
          <a:prstGeom prst="rect">
            <a:avLst/>
          </a:prstGeom>
        </p:spPr>
        <p:txBody>
          <a:bodyPr vert="horz" lIns="83814" tIns="41907" rIns="83814" bIns="41907" rtlCol="0"/>
          <a:lstStyle>
            <a:lvl1pPr algn="r">
              <a:defRPr sz="1100"/>
            </a:lvl1pPr>
          </a:lstStyle>
          <a:p>
            <a:fld id="{2A358E93-4F8F-4FE7-90ED-8804F4BE4183}" type="datetimeFigureOut">
              <a:rPr lang="fr-FR" smtClean="0"/>
              <a:pPr/>
              <a:t>29/05/2024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304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814" tIns="41907" rIns="83814" bIns="4190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7252"/>
            <a:ext cx="5439410" cy="4468121"/>
          </a:xfrm>
          <a:prstGeom prst="rect">
            <a:avLst/>
          </a:prstGeom>
        </p:spPr>
        <p:txBody>
          <a:bodyPr vert="horz" lIns="83814" tIns="41907" rIns="83814" bIns="41907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53"/>
            <a:ext cx="2946824" cy="496786"/>
          </a:xfrm>
          <a:prstGeom prst="rect">
            <a:avLst/>
          </a:prstGeom>
        </p:spPr>
        <p:txBody>
          <a:bodyPr vert="horz" lIns="83814" tIns="41907" rIns="83814" bIns="41907" rtlCol="0" anchor="b"/>
          <a:lstStyle>
            <a:lvl1pPr algn="l">
              <a:defRPr sz="11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012" y="9431553"/>
            <a:ext cx="2946824" cy="496786"/>
          </a:xfrm>
          <a:prstGeom prst="rect">
            <a:avLst/>
          </a:prstGeom>
        </p:spPr>
        <p:txBody>
          <a:bodyPr vert="horz" lIns="83814" tIns="41907" rIns="83814" bIns="41907" rtlCol="0" anchor="b"/>
          <a:lstStyle>
            <a:lvl1pPr algn="r">
              <a:defRPr sz="1100"/>
            </a:lvl1pPr>
          </a:lstStyle>
          <a:p>
            <a:fld id="{58C88D09-86F6-4D26-929E-DAA4D58BC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39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99999" y="453001"/>
            <a:ext cx="4860290" cy="216535"/>
          </a:xfrm>
          <a:custGeom>
            <a:avLst/>
            <a:gdLst/>
            <a:ahLst/>
            <a:cxnLst/>
            <a:rect l="l" t="t" r="r" b="b"/>
            <a:pathLst>
              <a:path w="4860290" h="216534">
                <a:moveTo>
                  <a:pt x="0" y="216001"/>
                </a:moveTo>
                <a:lnTo>
                  <a:pt x="4860005" y="216001"/>
                </a:lnTo>
                <a:lnTo>
                  <a:pt x="4860005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BC99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e 39"/>
          <p:cNvGrpSpPr/>
          <p:nvPr/>
        </p:nvGrpSpPr>
        <p:grpSpPr>
          <a:xfrm>
            <a:off x="2406650" y="1612900"/>
            <a:ext cx="5165691" cy="2646848"/>
            <a:chOff x="2318994" y="1659518"/>
            <a:chExt cx="5165691" cy="2646848"/>
          </a:xfrm>
        </p:grpSpPr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2441572" y="1917700"/>
              <a:ext cx="4895885" cy="23886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i="1" dirty="0">
                  <a:solidFill>
                    <a:srgbClr val="237B97"/>
                  </a:solidFill>
                </a:rPr>
                <a:t>Contexte : </a:t>
              </a:r>
              <a:r>
                <a:rPr lang="fr-FR" sz="1100" i="1" dirty="0"/>
                <a:t>Décrire le contexte de mise en œuvre du projet (pourquoi il a été mis en place de cette façon, </a:t>
              </a:r>
              <a:r>
                <a:rPr lang="fr-FR" sz="1100" i="1" dirty="0" err="1"/>
                <a:t>etc</a:t>
              </a:r>
              <a:r>
                <a:rPr lang="fr-FR" sz="1100" i="1" dirty="0"/>
                <a:t>)</a:t>
              </a:r>
            </a:p>
            <a:p>
              <a:pPr algn="just"/>
              <a:endParaRPr lang="fr-FR" sz="1100" i="1" dirty="0"/>
            </a:p>
            <a:p>
              <a:pPr algn="just"/>
              <a:endParaRPr lang="fr-FR" sz="1100" i="1" dirty="0"/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i="1" dirty="0">
                  <a:solidFill>
                    <a:srgbClr val="237B97"/>
                  </a:solidFill>
                </a:rPr>
                <a:t>Objectif(s) : </a:t>
              </a:r>
              <a:r>
                <a:rPr lang="fr-FR" sz="1100" i="1" dirty="0"/>
                <a:t>Décrire les objectif du suivi (ex : améliorer les connaissances sur cette activité, suivre l’évolution spatio-temporelle d’une activité, éviter/réduire les conflits d’usages, dimensionner la mise en place ou évaluer l’efficacité d’une ZMEL/bouée(s) de plongée/d’un cantonnement de pêche/d’un sentier sous-marin, </a:t>
              </a:r>
              <a:r>
                <a:rPr lang="fr-FR" sz="1100" i="1" dirty="0" err="1"/>
                <a:t>etc</a:t>
              </a:r>
              <a:r>
                <a:rPr lang="fr-FR" sz="1100" i="1" dirty="0">
                  <a:solidFill>
                    <a:schemeClr val="accent3"/>
                  </a:solidFill>
                </a:rPr>
                <a:t>)</a:t>
              </a:r>
            </a:p>
            <a:p>
              <a:pPr algn="just"/>
              <a:endParaRPr lang="fr-FR" sz="1100" i="1" dirty="0"/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i="1" dirty="0">
                  <a:solidFill>
                    <a:srgbClr val="237B97"/>
                  </a:solidFill>
                </a:rPr>
                <a:t>Données existantes : </a:t>
              </a:r>
              <a:r>
                <a:rPr lang="fr-FR" sz="1100" i="1" dirty="0"/>
                <a:t>Préciser les données</a:t>
              </a:r>
              <a:r>
                <a:rPr lang="fr-FR" sz="1100" i="1" dirty="0">
                  <a:solidFill>
                    <a:schemeClr val="accent3"/>
                  </a:solidFill>
                </a:rPr>
                <a:t>/</a:t>
              </a:r>
              <a:r>
                <a:rPr lang="fr-FR" sz="1100" i="1" dirty="0"/>
                <a:t>sources de données existantes  complémentaires aux données collectées dans le cadre de ce suivi (Portail </a:t>
              </a:r>
              <a:r>
                <a:rPr lang="fr-FR" sz="1100" i="1" dirty="0" err="1"/>
                <a:t>Géolittoral</a:t>
              </a:r>
              <a:r>
                <a:rPr lang="fr-FR" sz="1100" i="1" dirty="0"/>
                <a:t>, MEDTRIX, ESTAMP, </a:t>
              </a:r>
              <a:r>
                <a:rPr lang="fr-FR" sz="1100" i="1" dirty="0" err="1"/>
                <a:t>GisHomMer</a:t>
              </a:r>
              <a:r>
                <a:rPr lang="fr-FR" sz="1100" i="1" dirty="0"/>
                <a:t>, outils déclaratifs comme permis de chasse ou journaux de bord, études de fréquentations  antérieures, </a:t>
              </a:r>
              <a:r>
                <a:rPr lang="fr-FR" sz="1100" i="1" dirty="0" err="1"/>
                <a:t>etc</a:t>
              </a:r>
              <a:r>
                <a:rPr lang="fr-FR" sz="1100" i="1" dirty="0"/>
                <a:t>)</a:t>
              </a:r>
            </a:p>
            <a:p>
              <a:pPr algn="just"/>
              <a:endParaRPr lang="fr-FR" sz="1100" i="1" dirty="0"/>
            </a:p>
            <a:p>
              <a:r>
                <a:rPr lang="fr-FR" sz="1100" i="1" dirty="0">
                  <a:highlight>
                    <a:srgbClr val="FFFF00"/>
                  </a:highlight>
                </a:rPr>
                <a:t> </a:t>
              </a:r>
            </a:p>
            <a:p>
              <a:endParaRPr lang="fr-FR" sz="1100" i="1" dirty="0">
                <a:highlight>
                  <a:srgbClr val="FFFF00"/>
                </a:highlight>
              </a:endParaRPr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DF64D198-40DC-4FD5-9622-33CDEF5AA31E}"/>
                </a:ext>
              </a:extLst>
            </p:cNvPr>
            <p:cNvGrpSpPr/>
            <p:nvPr/>
          </p:nvGrpSpPr>
          <p:grpSpPr>
            <a:xfrm>
              <a:off x="2318994" y="1659518"/>
              <a:ext cx="5165691" cy="266668"/>
              <a:chOff x="2318994" y="1622799"/>
              <a:chExt cx="5165691" cy="266668"/>
            </a:xfrm>
            <a:gradFill flip="none" rotWithShape="1">
              <a:gsLst>
                <a:gs pos="14000">
                  <a:srgbClr val="237B97"/>
                </a:gs>
                <a:gs pos="100000">
                  <a:schemeClr val="bg1"/>
                </a:gs>
              </a:gsLst>
              <a:lin ang="0" scaled="1"/>
              <a:tileRect/>
            </a:gradFill>
          </p:grpSpPr>
          <p:sp>
            <p:nvSpPr>
              <p:cNvPr id="17" name="Parallélogramme 16">
                <a:extLst>
                  <a:ext uri="{FF2B5EF4-FFF2-40B4-BE49-F238E27FC236}">
                    <a16:creationId xmlns:a16="http://schemas.microsoft.com/office/drawing/2014/main" id="{FE7C648C-C56A-4D19-A835-2E647999BFF1}"/>
                  </a:ext>
                </a:extLst>
              </p:cNvPr>
              <p:cNvSpPr/>
              <p:nvPr/>
            </p:nvSpPr>
            <p:spPr>
              <a:xfrm>
                <a:off x="2318994" y="1622799"/>
                <a:ext cx="4895885" cy="266668"/>
              </a:xfrm>
              <a:prstGeom prst="parallelogram">
                <a:avLst>
                  <a:gd name="adj" fmla="val 37220"/>
                </a:avLst>
              </a:prstGeom>
              <a:gradFill>
                <a:gsLst>
                  <a:gs pos="48000">
                    <a:srgbClr val="237B97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0" name="object 17"/>
              <p:cNvSpPr/>
              <p:nvPr/>
            </p:nvSpPr>
            <p:spPr>
              <a:xfrm>
                <a:off x="2471394" y="1622799"/>
                <a:ext cx="5013291" cy="238205"/>
              </a:xfrm>
              <a:custGeom>
                <a:avLst/>
                <a:gdLst/>
                <a:ahLst/>
                <a:cxnLst/>
                <a:rect l="l" t="t" r="r" b="b"/>
                <a:pathLst>
                  <a:path w="4860290" h="216534">
                    <a:moveTo>
                      <a:pt x="0" y="216001"/>
                    </a:moveTo>
                    <a:lnTo>
                      <a:pt x="4860005" y="216001"/>
                    </a:lnTo>
                    <a:lnTo>
                      <a:pt x="4860005" y="0"/>
                    </a:lnTo>
                    <a:lnTo>
                      <a:pt x="0" y="0"/>
                    </a:lnTo>
                    <a:lnTo>
                      <a:pt x="0" y="216001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/>
              <a:lstStyle/>
              <a:p>
                <a:pPr algn="just"/>
                <a:r>
                  <a:rPr lang="fr-FR" sz="1400" b="1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Contexte et objectif(s) du suivi</a:t>
                </a:r>
                <a:endParaRPr sz="1400" b="1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3074" name="AutoShape 2" descr="Résultat de recherche d'images pour &quot;conservatoire du littoral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076" name="AutoShape 4" descr="Résultat de recherche d'images pour &quot;conservatoire du littoral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D4245210-69B1-432F-8780-8C1BFA4B065D}"/>
              </a:ext>
            </a:extLst>
          </p:cNvPr>
          <p:cNvGrpSpPr/>
          <p:nvPr/>
        </p:nvGrpSpPr>
        <p:grpSpPr>
          <a:xfrm>
            <a:off x="68289" y="4685917"/>
            <a:ext cx="2185960" cy="2032383"/>
            <a:chOff x="112949" y="5052508"/>
            <a:chExt cx="2185960" cy="2032383"/>
          </a:xfrm>
        </p:grpSpPr>
        <p:sp>
          <p:nvSpPr>
            <p:cNvPr id="49" name="object 17"/>
            <p:cNvSpPr/>
            <p:nvPr/>
          </p:nvSpPr>
          <p:spPr>
            <a:xfrm>
              <a:off x="120650" y="5052508"/>
              <a:ext cx="2133600" cy="215444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 wrap="square" lIns="72000" tIns="0" rIns="0" bIns="0" rtlCol="0">
              <a:spAutoFit/>
            </a:bodyPr>
            <a:lstStyle/>
            <a:p>
              <a:r>
                <a:rPr lang="fr-FR" sz="1400" b="1" dirty="0">
                  <a:solidFill>
                    <a:srgbClr val="237B97"/>
                  </a:solidFill>
                  <a:latin typeface="Calibri" panose="020F0502020204030204" pitchFamily="34" charset="0"/>
                </a:rPr>
                <a:t>Enjeux sur le site d’étude</a:t>
              </a:r>
              <a:endParaRPr sz="1400" b="1" dirty="0">
                <a:solidFill>
                  <a:srgbClr val="237B97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2" name="Text Box 6"/>
            <p:cNvSpPr txBox="1">
              <a:spLocks noChangeArrowheads="1"/>
            </p:cNvSpPr>
            <p:nvPr/>
          </p:nvSpPr>
          <p:spPr bwMode="auto">
            <a:xfrm>
              <a:off x="112949" y="5299787"/>
              <a:ext cx="2185960" cy="178510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Préciser la présence d’espèces protégées et d’intérêt communautaire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Préciser les enjeux économiques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Préciser les problématiques de gestion (conflit entre les usagers, </a:t>
              </a:r>
              <a:r>
                <a:rPr lang="fr-FR" sz="1100" i="1" dirty="0" err="1"/>
                <a:t>surfréquentation</a:t>
              </a:r>
              <a:r>
                <a:rPr lang="fr-FR" sz="1100" i="1" dirty="0"/>
                <a:t>, dégradation du site/des habitats, pollution, non-respect des réglementations, autre)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BBDF4B5A-B443-44B6-BCE0-FEF9571109AF}"/>
              </a:ext>
            </a:extLst>
          </p:cNvPr>
          <p:cNvGrpSpPr/>
          <p:nvPr/>
        </p:nvGrpSpPr>
        <p:grpSpPr>
          <a:xfrm>
            <a:off x="48974" y="9080500"/>
            <a:ext cx="2134800" cy="1145314"/>
            <a:chOff x="120650" y="6870699"/>
            <a:chExt cx="2134800" cy="1145314"/>
          </a:xfrm>
        </p:grpSpPr>
        <p:sp>
          <p:nvSpPr>
            <p:cNvPr id="35" name="object 17"/>
            <p:cNvSpPr/>
            <p:nvPr/>
          </p:nvSpPr>
          <p:spPr>
            <a:xfrm>
              <a:off x="120650" y="6870699"/>
              <a:ext cx="2133600" cy="215444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 wrap="square" lIns="72000" tIns="0" rIns="0" bIns="0" rtlCol="0">
              <a:spAutoFit/>
            </a:bodyPr>
            <a:lstStyle/>
            <a:p>
              <a:pPr algn="just"/>
              <a:r>
                <a:rPr lang="fr-FR" sz="1400" b="1" dirty="0">
                  <a:solidFill>
                    <a:schemeClr val="accent3"/>
                  </a:solidFill>
                  <a:latin typeface="+mj-lt"/>
                </a:rPr>
                <a:t>Contact</a:t>
              </a:r>
              <a:endParaRPr sz="1400" b="1" dirty="0">
                <a:solidFill>
                  <a:schemeClr val="accent3"/>
                </a:solidFill>
                <a:latin typeface="+mj-lt"/>
              </a:endParaRPr>
            </a:p>
          </p:txBody>
        </p:sp>
        <p:sp>
          <p:nvSpPr>
            <p:cNvPr id="36" name="Text Box 6"/>
            <p:cNvSpPr txBox="1">
              <a:spLocks noChangeArrowheads="1"/>
            </p:cNvSpPr>
            <p:nvPr/>
          </p:nvSpPr>
          <p:spPr bwMode="auto">
            <a:xfrm>
              <a:off x="120650" y="7077294"/>
              <a:ext cx="2134800" cy="93871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Nom de l’AMP 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dirty="0"/>
                <a:t>Mail : </a:t>
              </a:r>
              <a:r>
                <a:rPr lang="fr-FR" sz="1100" i="1" dirty="0"/>
                <a:t>Adresse</a:t>
              </a:r>
              <a:r>
                <a:rPr lang="fr-FR" sz="1100" dirty="0"/>
                <a:t> </a:t>
              </a:r>
              <a:r>
                <a:rPr lang="fr-FR" sz="1100" i="1" dirty="0"/>
                <a:t>générique </a:t>
              </a:r>
              <a:r>
                <a:rPr lang="fr-FR" sz="1100" dirty="0"/>
                <a:t>et </a:t>
              </a:r>
              <a:r>
                <a:rPr lang="fr-FR" sz="1100" i="1" dirty="0"/>
                <a:t>adresse mail chargée de mission de l’AMP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dirty="0"/>
                <a:t>Téléphone :  </a:t>
              </a:r>
              <a:r>
                <a:rPr lang="fr-FR" sz="1100" i="1" dirty="0"/>
                <a:t>N° standard</a:t>
              </a:r>
            </a:p>
          </p:txBody>
        </p:sp>
      </p:grpSp>
      <p:sp>
        <p:nvSpPr>
          <p:cNvPr id="57" name="object 12"/>
          <p:cNvSpPr/>
          <p:nvPr/>
        </p:nvSpPr>
        <p:spPr>
          <a:xfrm>
            <a:off x="48974" y="1612900"/>
            <a:ext cx="2324338" cy="270699"/>
          </a:xfrm>
          <a:custGeom>
            <a:avLst/>
            <a:gdLst/>
            <a:ahLst/>
            <a:cxnLst/>
            <a:rect l="l" t="t" r="r" b="b"/>
            <a:pathLst>
              <a:path w="2150110" h="252094">
                <a:moveTo>
                  <a:pt x="0" y="252006"/>
                </a:moveTo>
                <a:lnTo>
                  <a:pt x="2150021" y="252006"/>
                </a:lnTo>
                <a:lnTo>
                  <a:pt x="2150021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gradFill flip="none" rotWithShape="1">
            <a:gsLst>
              <a:gs pos="0">
                <a:srgbClr val="8DBF46"/>
              </a:gs>
              <a:gs pos="25000">
                <a:srgbClr val="8DBF46"/>
              </a:gs>
              <a:gs pos="100000">
                <a:srgbClr val="8DBF46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lIns="36000" tIns="0" rIns="0" bIns="0" rtlCol="0"/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+mj-lt"/>
              </a:rPr>
              <a:t>Identité du projet</a:t>
            </a:r>
            <a:endParaRPr sz="1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2" name="Picture 2" descr="Afficher l'image d'origine">
            <a:extLst>
              <a:ext uri="{FF2B5EF4-FFF2-40B4-BE49-F238E27FC236}">
                <a16:creationId xmlns:a16="http://schemas.microsoft.com/office/drawing/2014/main" id="{C9D9FE96-9DEB-466E-B02A-9D9601B062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46539" t="64632"/>
          <a:stretch/>
        </p:blipFill>
        <p:spPr bwMode="auto">
          <a:xfrm>
            <a:off x="285134" y="2028543"/>
            <a:ext cx="1811724" cy="1108357"/>
          </a:xfrm>
          <a:prstGeom prst="rect">
            <a:avLst/>
          </a:prstGeom>
          <a:noFill/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710992D7-ADBA-4418-8217-13FB103B77D0}"/>
              </a:ext>
            </a:extLst>
          </p:cNvPr>
          <p:cNvSpPr/>
          <p:nvPr/>
        </p:nvSpPr>
        <p:spPr>
          <a:xfrm>
            <a:off x="307975" y="2292025"/>
            <a:ext cx="223200" cy="223715"/>
          </a:xfrm>
          <a:prstGeom prst="ellipse">
            <a:avLst/>
          </a:prstGeom>
          <a:noFill/>
          <a:ln w="38100">
            <a:solidFill>
              <a:srgbClr val="8DB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87528" y="1899971"/>
            <a:ext cx="1404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/>
              <a:t>(déplacer le rond pour localiser le projet)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C0A58B9F-7DFC-47A3-934C-38148DCF69D7}"/>
              </a:ext>
            </a:extLst>
          </p:cNvPr>
          <p:cNvGrpSpPr/>
          <p:nvPr/>
        </p:nvGrpSpPr>
        <p:grpSpPr>
          <a:xfrm>
            <a:off x="68288" y="3213100"/>
            <a:ext cx="2210491" cy="1186614"/>
            <a:chOff x="68288" y="4132385"/>
            <a:chExt cx="2210491" cy="1186614"/>
          </a:xfrm>
        </p:grpSpPr>
        <p:sp>
          <p:nvSpPr>
            <p:cNvPr id="31" name="object 12">
              <a:extLst>
                <a:ext uri="{FF2B5EF4-FFF2-40B4-BE49-F238E27FC236}">
                  <a16:creationId xmlns:a16="http://schemas.microsoft.com/office/drawing/2014/main" id="{4FC64131-4023-4FB1-8BF6-7DBD1F4554A8}"/>
                </a:ext>
              </a:extLst>
            </p:cNvPr>
            <p:cNvSpPr/>
            <p:nvPr/>
          </p:nvSpPr>
          <p:spPr>
            <a:xfrm>
              <a:off x="120649" y="4132385"/>
              <a:ext cx="2133600" cy="238205"/>
            </a:xfrm>
            <a:custGeom>
              <a:avLst/>
              <a:gdLst/>
              <a:ahLst/>
              <a:cxnLst/>
              <a:rect l="l" t="t" r="r" b="b"/>
              <a:pathLst>
                <a:path w="2150110" h="252094">
                  <a:moveTo>
                    <a:pt x="0" y="252006"/>
                  </a:moveTo>
                  <a:lnTo>
                    <a:pt x="2150021" y="252006"/>
                  </a:lnTo>
                  <a:lnTo>
                    <a:pt x="2150021" y="0"/>
                  </a:lnTo>
                  <a:lnTo>
                    <a:pt x="0" y="0"/>
                  </a:lnTo>
                  <a:lnTo>
                    <a:pt x="0" y="252006"/>
                  </a:lnTo>
                  <a:close/>
                </a:path>
              </a:pathLst>
            </a:custGeom>
            <a:solidFill>
              <a:schemeClr val="bg1"/>
            </a:solidFill>
          </p:spPr>
          <p:txBody>
            <a:bodyPr wrap="square" lIns="36000" tIns="0" rIns="0" bIns="0" rtlCol="0"/>
            <a:lstStyle/>
            <a:p>
              <a:r>
                <a:rPr lang="fr-FR" sz="1400" b="1" dirty="0">
                  <a:solidFill>
                    <a:srgbClr val="237B97"/>
                  </a:solidFill>
                  <a:latin typeface="+mj-lt"/>
                </a:rPr>
                <a:t>Localisation</a:t>
              </a:r>
              <a:endParaRPr sz="1400" b="1" dirty="0">
                <a:solidFill>
                  <a:srgbClr val="237B97"/>
                </a:solidFill>
                <a:latin typeface="+mj-lt"/>
              </a:endParaRP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CE8E839-2640-4E68-84C7-6E130656289D}"/>
                </a:ext>
              </a:extLst>
            </p:cNvPr>
            <p:cNvSpPr txBox="1"/>
            <p:nvPr/>
          </p:nvSpPr>
          <p:spPr>
            <a:xfrm>
              <a:off x="68288" y="4380280"/>
              <a:ext cx="2210491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dirty="0"/>
                <a:t>Au sein de </a:t>
              </a:r>
              <a:r>
                <a:rPr lang="fr-FR" sz="1100" i="1" dirty="0"/>
                <a:t>nom et statut  juridique de l’AMP</a:t>
              </a:r>
              <a:r>
                <a:rPr lang="fr-FR" sz="1100" dirty="0"/>
                <a:t>, située dans le département </a:t>
              </a:r>
              <a:r>
                <a:rPr lang="fr-FR" sz="1100" i="1" dirty="0"/>
                <a:t>nom, </a:t>
              </a:r>
              <a:r>
                <a:rPr lang="fr-FR" sz="1100" dirty="0"/>
                <a:t>au droit de la commune</a:t>
              </a:r>
              <a:r>
                <a:rPr lang="fr-FR" sz="1100" i="1" dirty="0"/>
                <a:t> de nom</a:t>
              </a:r>
              <a:r>
                <a:rPr lang="fr-FR" sz="1100" dirty="0"/>
                <a:t>/intégrant les communes de </a:t>
              </a:r>
              <a:r>
                <a:rPr lang="fr-FR" sz="1100" i="1" dirty="0"/>
                <a:t>noms</a:t>
              </a:r>
            </a:p>
          </p:txBody>
        </p:sp>
      </p:grpSp>
      <p:sp>
        <p:nvSpPr>
          <p:cNvPr id="34" name="object 17">
            <a:extLst>
              <a:ext uri="{FF2B5EF4-FFF2-40B4-BE49-F238E27FC236}">
                <a16:creationId xmlns:a16="http://schemas.microsoft.com/office/drawing/2014/main" id="{8276A587-A670-4205-B224-AB2F06525A67}"/>
              </a:ext>
            </a:extLst>
          </p:cNvPr>
          <p:cNvSpPr/>
          <p:nvPr/>
        </p:nvSpPr>
        <p:spPr>
          <a:xfrm>
            <a:off x="25159" y="72352"/>
            <a:ext cx="577850" cy="1475132"/>
          </a:xfrm>
          <a:custGeom>
            <a:avLst/>
            <a:gdLst/>
            <a:ahLst/>
            <a:cxnLst/>
            <a:rect l="l" t="t" r="r" b="b"/>
            <a:pathLst>
              <a:path w="4860290" h="216534">
                <a:moveTo>
                  <a:pt x="0" y="216001"/>
                </a:moveTo>
                <a:lnTo>
                  <a:pt x="4860005" y="216001"/>
                </a:lnTo>
                <a:lnTo>
                  <a:pt x="4860005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237B97"/>
          </a:solidFill>
        </p:spPr>
        <p:txBody>
          <a:bodyPr vert="vert270" wrap="square" lIns="72000" tIns="0" rIns="0" bIns="0" rtlCol="0"/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RETOURS D’EXPERIENCES</a:t>
            </a:r>
            <a:endParaRPr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AAB624-D6A2-4C2B-8EF5-454AF7BFDD85}"/>
              </a:ext>
            </a:extLst>
          </p:cNvPr>
          <p:cNvSpPr/>
          <p:nvPr/>
        </p:nvSpPr>
        <p:spPr>
          <a:xfrm>
            <a:off x="34685" y="1612900"/>
            <a:ext cx="2348150" cy="8686800"/>
          </a:xfrm>
          <a:prstGeom prst="rect">
            <a:avLst/>
          </a:prstGeom>
          <a:noFill/>
          <a:ln>
            <a:solidFill>
              <a:srgbClr val="8DB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495D87CE-5DB2-4833-804C-47D8BEC7552F}"/>
              </a:ext>
            </a:extLst>
          </p:cNvPr>
          <p:cNvGrpSpPr/>
          <p:nvPr/>
        </p:nvGrpSpPr>
        <p:grpSpPr>
          <a:xfrm>
            <a:off x="0" y="10375900"/>
            <a:ext cx="7556501" cy="317500"/>
            <a:chOff x="0" y="10375900"/>
            <a:chExt cx="7556501" cy="3175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5B2E1A5-0248-43B5-BB7D-E599F8B1A9FE}"/>
                </a:ext>
              </a:extLst>
            </p:cNvPr>
            <p:cNvSpPr/>
            <p:nvPr/>
          </p:nvSpPr>
          <p:spPr>
            <a:xfrm>
              <a:off x="1" y="10375900"/>
              <a:ext cx="7556500" cy="317500"/>
            </a:xfrm>
            <a:prstGeom prst="rect">
              <a:avLst/>
            </a:prstGeom>
            <a:gradFill>
              <a:gsLst>
                <a:gs pos="48000">
                  <a:srgbClr val="237B97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object 17">
              <a:extLst>
                <a:ext uri="{FF2B5EF4-FFF2-40B4-BE49-F238E27FC236}">
                  <a16:creationId xmlns:a16="http://schemas.microsoft.com/office/drawing/2014/main" id="{921CC082-EDC2-44FD-B399-62DF7FA65168}"/>
                </a:ext>
              </a:extLst>
            </p:cNvPr>
            <p:cNvSpPr/>
            <p:nvPr/>
          </p:nvSpPr>
          <p:spPr>
            <a:xfrm>
              <a:off x="0" y="10425034"/>
              <a:ext cx="4006850" cy="238205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050" dirty="0">
                  <a:solidFill>
                    <a:schemeClr val="bg1"/>
                  </a:solidFill>
                  <a:latin typeface="Calibri" panose="020F0502020204030204" pitchFamily="34" charset="0"/>
                </a:rPr>
                <a:t>Titre - Année de publication </a:t>
              </a:r>
            </a:p>
          </p:txBody>
        </p:sp>
        <p:sp>
          <p:nvSpPr>
            <p:cNvPr id="61" name="object 17">
              <a:extLst>
                <a:ext uri="{FF2B5EF4-FFF2-40B4-BE49-F238E27FC236}">
                  <a16:creationId xmlns:a16="http://schemas.microsoft.com/office/drawing/2014/main" id="{02E1AC8A-987D-4BA1-AF2E-6F95E37ECC37}"/>
                </a:ext>
              </a:extLst>
            </p:cNvPr>
            <p:cNvSpPr/>
            <p:nvPr/>
          </p:nvSpPr>
          <p:spPr>
            <a:xfrm>
              <a:off x="6826251" y="10418764"/>
              <a:ext cx="685800" cy="238205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100" dirty="0">
                  <a:solidFill>
                    <a:schemeClr val="accent3"/>
                  </a:solidFill>
                  <a:latin typeface="Calibri" panose="020F0502020204030204" pitchFamily="34" charset="0"/>
                </a:rPr>
                <a:t>Page</a:t>
              </a:r>
              <a:r>
                <a:rPr lang="fr-FR" sz="1100" dirty="0">
                  <a:latin typeface="Calibri" panose="020F0502020204030204" pitchFamily="34" charset="0"/>
                </a:rPr>
                <a:t> </a:t>
              </a:r>
              <a:r>
                <a:rPr lang="fr-FR" sz="1100" dirty="0">
                  <a:solidFill>
                    <a:schemeClr val="accent3"/>
                  </a:solidFill>
                  <a:latin typeface="Calibri" panose="020F0502020204030204" pitchFamily="34" charset="0"/>
                </a:rPr>
                <a:t>1/4</a:t>
              </a:r>
              <a:endParaRPr sz="1100" dirty="0">
                <a:solidFill>
                  <a:schemeClr val="accent3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1559C858-E882-478D-A7F8-ECE80E71D1EF}"/>
              </a:ext>
            </a:extLst>
          </p:cNvPr>
          <p:cNvGrpSpPr/>
          <p:nvPr/>
        </p:nvGrpSpPr>
        <p:grpSpPr>
          <a:xfrm>
            <a:off x="683575" y="240945"/>
            <a:ext cx="1699260" cy="1219555"/>
            <a:chOff x="634285" y="237570"/>
            <a:chExt cx="1864474" cy="1315904"/>
          </a:xfrm>
        </p:grpSpPr>
        <p:pic>
          <p:nvPicPr>
            <p:cNvPr id="59" name="Image 58">
              <a:extLst>
                <a:ext uri="{FF2B5EF4-FFF2-40B4-BE49-F238E27FC236}">
                  <a16:creationId xmlns:a16="http://schemas.microsoft.com/office/drawing/2014/main" id="{3DB5597C-7F63-49C3-8F56-6D239AE9DC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437" y="237570"/>
              <a:ext cx="1676398" cy="603853"/>
            </a:xfrm>
            <a:prstGeom prst="rect">
              <a:avLst/>
            </a:prstGeom>
          </p:spPr>
        </p:pic>
        <p:pic>
          <p:nvPicPr>
            <p:cNvPr id="62" name="Image 61">
              <a:extLst>
                <a:ext uri="{FF2B5EF4-FFF2-40B4-BE49-F238E27FC236}">
                  <a16:creationId xmlns:a16="http://schemas.microsoft.com/office/drawing/2014/main" id="{BFD743AA-A517-4A52-AA34-ABFB4B629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85" y="1221758"/>
              <a:ext cx="448124" cy="324000"/>
            </a:xfrm>
            <a:prstGeom prst="rect">
              <a:avLst/>
            </a:prstGeom>
          </p:spPr>
        </p:pic>
        <p:pic>
          <p:nvPicPr>
            <p:cNvPr id="64" name="Image 63">
              <a:extLst>
                <a:ext uri="{FF2B5EF4-FFF2-40B4-BE49-F238E27FC236}">
                  <a16:creationId xmlns:a16="http://schemas.microsoft.com/office/drawing/2014/main" id="{F9F57193-55DC-467E-A2AE-9001BDCC2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7410" y="1224957"/>
              <a:ext cx="470692" cy="324000"/>
            </a:xfrm>
            <a:prstGeom prst="rect">
              <a:avLst/>
            </a:prstGeom>
          </p:spPr>
        </p:pic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7E52EDAE-A6B0-45F5-BEF7-F15BB37435C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9177" y="1229474"/>
              <a:ext cx="260944" cy="324000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E8228BB8-A1B8-49C9-B0F5-21AEA3086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1197" y="1228193"/>
              <a:ext cx="627562" cy="324000"/>
            </a:xfrm>
            <a:prstGeom prst="rect">
              <a:avLst/>
            </a:prstGeom>
          </p:spPr>
        </p:pic>
      </p:grpSp>
      <p:grpSp>
        <p:nvGrpSpPr>
          <p:cNvPr id="67" name="Groupe 66"/>
          <p:cNvGrpSpPr/>
          <p:nvPr/>
        </p:nvGrpSpPr>
        <p:grpSpPr>
          <a:xfrm>
            <a:off x="80575" y="7023100"/>
            <a:ext cx="2209800" cy="1828801"/>
            <a:chOff x="120650" y="2743833"/>
            <a:chExt cx="2209800" cy="1828801"/>
          </a:xfrm>
        </p:grpSpPr>
        <p:sp>
          <p:nvSpPr>
            <p:cNvPr id="68" name="Text Box 6">
              <a:extLst>
                <a:ext uri="{FF2B5EF4-FFF2-40B4-BE49-F238E27FC236}">
                  <a16:creationId xmlns:a16="http://schemas.microsoft.com/office/drawing/2014/main" id="{BFF5F982-6F22-4DB9-B1FE-9EC1C1E9D1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650" y="2972434"/>
              <a:ext cx="2208450" cy="16002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just"/>
              <a:r>
                <a:rPr lang="fr-FR" sz="1100" b="1" i="1" dirty="0"/>
                <a:t>Début : Mois/Année </a:t>
              </a:r>
            </a:p>
            <a:p>
              <a:pPr algn="just"/>
              <a:r>
                <a:rPr lang="fr-FR" sz="1100" b="1" i="1" dirty="0"/>
                <a:t>Fin : Mois/Année</a:t>
              </a:r>
            </a:p>
            <a:p>
              <a:pPr algn="just"/>
              <a:endParaRPr lang="fr-FR" sz="1100" b="1" i="1" dirty="0"/>
            </a:p>
            <a:p>
              <a:pPr>
                <a:buClr>
                  <a:srgbClr val="8DBF46"/>
                </a:buClr>
              </a:pPr>
              <a:r>
                <a:rPr lang="fr-FR" sz="1100" i="1" dirty="0"/>
                <a:t>Préciser le déroulement :  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Préparation protocole </a:t>
              </a:r>
              <a:r>
                <a:rPr lang="fr-FR" sz="1100" dirty="0"/>
                <a:t>: </a:t>
              </a:r>
              <a:r>
                <a:rPr lang="fr-FR" sz="1100" i="1" dirty="0"/>
                <a:t>date(s)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Suivi(s) terrain </a:t>
              </a:r>
              <a:r>
                <a:rPr lang="fr-FR" sz="1100" dirty="0"/>
                <a:t>: </a:t>
              </a:r>
              <a:r>
                <a:rPr lang="fr-FR" sz="1100" i="1" dirty="0"/>
                <a:t>date(s)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Traitement données </a:t>
              </a:r>
              <a:r>
                <a:rPr lang="fr-FR" sz="1100" dirty="0"/>
                <a:t>: </a:t>
              </a:r>
              <a:r>
                <a:rPr lang="fr-FR" sz="1100" i="1" dirty="0"/>
                <a:t>date(s)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Communication </a:t>
              </a:r>
              <a:r>
                <a:rPr lang="fr-FR" sz="1100" dirty="0"/>
                <a:t>: </a:t>
              </a:r>
              <a:r>
                <a:rPr lang="fr-FR" sz="1100" i="1" dirty="0"/>
                <a:t>date(s)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>
                  <a:cs typeface="Times New Roman" pitchFamily="18" charset="0"/>
                </a:rPr>
                <a:t>Autre</a:t>
              </a:r>
            </a:p>
          </p:txBody>
        </p:sp>
        <p:sp>
          <p:nvSpPr>
            <p:cNvPr id="69" name="object 17">
              <a:extLst>
                <a:ext uri="{FF2B5EF4-FFF2-40B4-BE49-F238E27FC236}">
                  <a16:creationId xmlns:a16="http://schemas.microsoft.com/office/drawing/2014/main" id="{5234CA9E-5A51-4E3A-83E7-99F1E01B4B05}"/>
                </a:ext>
              </a:extLst>
            </p:cNvPr>
            <p:cNvSpPr/>
            <p:nvPr/>
          </p:nvSpPr>
          <p:spPr>
            <a:xfrm>
              <a:off x="196850" y="2743833"/>
              <a:ext cx="2133600" cy="216535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/>
            <a:lstStyle/>
            <a:p>
              <a:pPr algn="just"/>
              <a:r>
                <a:rPr lang="fr-FR" sz="1400" b="1" dirty="0">
                  <a:solidFill>
                    <a:srgbClr val="237B97"/>
                  </a:solidFill>
                  <a:latin typeface="+mj-lt"/>
                </a:rPr>
                <a:t>Calendrier</a:t>
              </a:r>
              <a:r>
                <a:rPr lang="fr-FR" sz="1400" b="1" dirty="0">
                  <a:solidFill>
                    <a:srgbClr val="237B97"/>
                  </a:solidFill>
                  <a:latin typeface="Cambria" pitchFamily="18" charset="0"/>
                </a:rPr>
                <a:t>   </a:t>
              </a:r>
              <a:endParaRPr sz="1400" b="1" dirty="0">
                <a:solidFill>
                  <a:srgbClr val="237B97"/>
                </a:solidFill>
                <a:latin typeface="Cambria  "/>
              </a:endParaRPr>
            </a:p>
          </p:txBody>
        </p:sp>
      </p:grpSp>
      <p:grpSp>
        <p:nvGrpSpPr>
          <p:cNvPr id="80" name="Groupe 79"/>
          <p:cNvGrpSpPr/>
          <p:nvPr/>
        </p:nvGrpSpPr>
        <p:grpSpPr>
          <a:xfrm>
            <a:off x="2427269" y="5341712"/>
            <a:ext cx="5118100" cy="995588"/>
            <a:chOff x="2441572" y="1607912"/>
            <a:chExt cx="5118100" cy="995588"/>
          </a:xfrm>
        </p:grpSpPr>
        <p:sp>
          <p:nvSpPr>
            <p:cNvPr id="81" name="Text Box 6"/>
            <p:cNvSpPr txBox="1">
              <a:spLocks noChangeArrowheads="1"/>
            </p:cNvSpPr>
            <p:nvPr/>
          </p:nvSpPr>
          <p:spPr bwMode="auto">
            <a:xfrm>
              <a:off x="2441572" y="1917700"/>
              <a:ext cx="4895885" cy="685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Superficie de la zone d’étude : </a:t>
              </a:r>
              <a:r>
                <a:rPr lang="fr-FR" sz="1100" i="1" dirty="0" err="1"/>
                <a:t>xxxx</a:t>
              </a:r>
              <a:r>
                <a:rPr lang="fr-FR" sz="1100" b="1" dirty="0"/>
                <a:t> </a:t>
              </a:r>
              <a:r>
                <a:rPr lang="fr-FR" sz="1100" dirty="0"/>
                <a:t>m² ou ha</a:t>
              </a:r>
            </a:p>
            <a:p>
              <a:pPr algn="just"/>
              <a:endParaRPr lang="fr-FR" sz="1100" b="1" dirty="0">
                <a:solidFill>
                  <a:srgbClr val="237B97"/>
                </a:solidFill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Carte de la zone d’étude avec découpage du site :</a:t>
              </a:r>
            </a:p>
            <a:p>
              <a:endParaRPr lang="fr-FR" sz="1100" b="1" dirty="0">
                <a:solidFill>
                  <a:srgbClr val="237B97"/>
                </a:solidFill>
              </a:endParaRPr>
            </a:p>
          </p:txBody>
        </p:sp>
        <p:grpSp>
          <p:nvGrpSpPr>
            <p:cNvPr id="82" name="Groupe 81">
              <a:extLst>
                <a:ext uri="{FF2B5EF4-FFF2-40B4-BE49-F238E27FC236}">
                  <a16:creationId xmlns:a16="http://schemas.microsoft.com/office/drawing/2014/main" id="{DF64D198-40DC-4FD5-9622-33CDEF5AA31E}"/>
                </a:ext>
              </a:extLst>
            </p:cNvPr>
            <p:cNvGrpSpPr/>
            <p:nvPr/>
          </p:nvGrpSpPr>
          <p:grpSpPr>
            <a:xfrm>
              <a:off x="2444749" y="1607912"/>
              <a:ext cx="5114923" cy="266668"/>
              <a:chOff x="2444749" y="1571193"/>
              <a:chExt cx="5114923" cy="266668"/>
            </a:xfrm>
            <a:gradFill flip="none" rotWithShape="1">
              <a:gsLst>
                <a:gs pos="14000">
                  <a:srgbClr val="237B97"/>
                </a:gs>
                <a:gs pos="100000">
                  <a:schemeClr val="bg1"/>
                </a:gs>
              </a:gsLst>
              <a:lin ang="0" scaled="1"/>
              <a:tileRect/>
            </a:gradFill>
          </p:grpSpPr>
          <p:sp>
            <p:nvSpPr>
              <p:cNvPr id="83" name="Parallélogramme 82">
                <a:extLst>
                  <a:ext uri="{FF2B5EF4-FFF2-40B4-BE49-F238E27FC236}">
                    <a16:creationId xmlns:a16="http://schemas.microsoft.com/office/drawing/2014/main" id="{FE7C648C-C56A-4D19-A835-2E647999BFF1}"/>
                  </a:ext>
                </a:extLst>
              </p:cNvPr>
              <p:cNvSpPr/>
              <p:nvPr/>
            </p:nvSpPr>
            <p:spPr>
              <a:xfrm>
                <a:off x="2444749" y="1571193"/>
                <a:ext cx="4895885" cy="266668"/>
              </a:xfrm>
              <a:prstGeom prst="parallelogram">
                <a:avLst>
                  <a:gd name="adj" fmla="val 37220"/>
                </a:avLst>
              </a:prstGeom>
              <a:gradFill>
                <a:gsLst>
                  <a:gs pos="48000">
                    <a:srgbClr val="237B97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84" name="object 17"/>
              <p:cNvSpPr/>
              <p:nvPr/>
            </p:nvSpPr>
            <p:spPr>
              <a:xfrm>
                <a:off x="2546381" y="1580137"/>
                <a:ext cx="5013291" cy="238205"/>
              </a:xfrm>
              <a:custGeom>
                <a:avLst/>
                <a:gdLst/>
                <a:ahLst/>
                <a:cxnLst/>
                <a:rect l="l" t="t" r="r" b="b"/>
                <a:pathLst>
                  <a:path w="4860290" h="216534">
                    <a:moveTo>
                      <a:pt x="0" y="216001"/>
                    </a:moveTo>
                    <a:lnTo>
                      <a:pt x="4860005" y="216001"/>
                    </a:lnTo>
                    <a:lnTo>
                      <a:pt x="4860005" y="0"/>
                    </a:lnTo>
                    <a:lnTo>
                      <a:pt x="0" y="0"/>
                    </a:lnTo>
                    <a:lnTo>
                      <a:pt x="0" y="216001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/>
              <a:lstStyle/>
              <a:p>
                <a:pPr algn="just"/>
                <a:r>
                  <a:rPr lang="fr-FR" sz="1400" b="1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Carte &amp; découpage de la zone d’étude </a:t>
                </a:r>
                <a:endParaRPr sz="1400" b="1" dirty="0">
                  <a:solidFill>
                    <a:schemeClr val="bg1"/>
                  </a:solidFill>
                  <a:latin typeface="Calibri" panose="020F0502020204030204" pitchFamily="34" charset="0"/>
                </a:endParaRPr>
              </a:p>
            </p:txBody>
          </p:sp>
        </p:grpSp>
      </p:grpSp>
      <p:sp>
        <p:nvSpPr>
          <p:cNvPr id="37" name="Rectangle 36"/>
          <p:cNvSpPr/>
          <p:nvPr/>
        </p:nvSpPr>
        <p:spPr>
          <a:xfrm>
            <a:off x="2787652" y="6435348"/>
            <a:ext cx="4267198" cy="3483352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2498759" y="160338"/>
            <a:ext cx="5013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cap="small" dirty="0">
                <a:solidFill>
                  <a:schemeClr val="accent3"/>
                </a:solidFill>
                <a:latin typeface="+mj-lt"/>
              </a:rPr>
              <a:t>Intitulé du suivi </a:t>
            </a:r>
            <a:r>
              <a:rPr lang="fr-FR" sz="1400" b="1" dirty="0">
                <a:solidFill>
                  <a:schemeClr val="accent3"/>
                </a:solidFill>
                <a:latin typeface="+mj-lt"/>
              </a:rPr>
              <a:t>(ex: Suivi de la fréquentation par comptage visuel embarqué sur l’AMP xxx)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6255817" y="1070492"/>
            <a:ext cx="999095" cy="43088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i="1" dirty="0"/>
              <a:t>Insérer Logo de l’AMP</a:t>
            </a:r>
          </a:p>
        </p:txBody>
      </p:sp>
      <p:grpSp>
        <p:nvGrpSpPr>
          <p:cNvPr id="74" name="Groupe 73"/>
          <p:cNvGrpSpPr/>
          <p:nvPr/>
        </p:nvGrpSpPr>
        <p:grpSpPr>
          <a:xfrm>
            <a:off x="2553420" y="818634"/>
            <a:ext cx="4577630" cy="686416"/>
            <a:chOff x="2517843" y="873085"/>
            <a:chExt cx="4577630" cy="686416"/>
          </a:xfrm>
        </p:grpSpPr>
        <p:pic>
          <p:nvPicPr>
            <p:cNvPr id="75" name="Picture 9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7088" y="1081430"/>
              <a:ext cx="484680" cy="478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6" name="Groupe 75"/>
            <p:cNvGrpSpPr/>
            <p:nvPr/>
          </p:nvGrpSpPr>
          <p:grpSpPr>
            <a:xfrm>
              <a:off x="2517843" y="873085"/>
              <a:ext cx="4577630" cy="684486"/>
              <a:chOff x="2517843" y="873085"/>
              <a:chExt cx="4577630" cy="684486"/>
            </a:xfrm>
          </p:grpSpPr>
          <p:grpSp>
            <p:nvGrpSpPr>
              <p:cNvPr id="77" name="Groupe 76">
                <a:extLst>
                  <a:ext uri="{FF2B5EF4-FFF2-40B4-BE49-F238E27FC236}">
                    <a16:creationId xmlns:a16="http://schemas.microsoft.com/office/drawing/2014/main" id="{956B9F16-0096-49A0-AA84-9A2989C96AF8}"/>
                  </a:ext>
                </a:extLst>
              </p:cNvPr>
              <p:cNvGrpSpPr/>
              <p:nvPr/>
            </p:nvGrpSpPr>
            <p:grpSpPr>
              <a:xfrm>
                <a:off x="2517843" y="873085"/>
                <a:ext cx="4577630" cy="587415"/>
                <a:chOff x="67906" y="4278147"/>
                <a:chExt cx="3597861" cy="587415"/>
              </a:xfrm>
            </p:grpSpPr>
            <p:sp>
              <p:nvSpPr>
                <p:cNvPr id="89" name="object 17"/>
                <p:cNvSpPr/>
                <p:nvPr/>
              </p:nvSpPr>
              <p:spPr>
                <a:xfrm>
                  <a:off x="67906" y="4278147"/>
                  <a:ext cx="3597861" cy="1846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0290" h="216534">
                      <a:moveTo>
                        <a:pt x="0" y="216001"/>
                      </a:moveTo>
                      <a:lnTo>
                        <a:pt x="4860005" y="216001"/>
                      </a:lnTo>
                      <a:lnTo>
                        <a:pt x="4860005" y="0"/>
                      </a:lnTo>
                      <a:lnTo>
                        <a:pt x="0" y="0"/>
                      </a:lnTo>
                      <a:lnTo>
                        <a:pt x="0" y="216001"/>
                      </a:lnTo>
                      <a:close/>
                    </a:path>
                  </a:pathLst>
                </a:custGeom>
                <a:solidFill>
                  <a:schemeClr val="bg1"/>
                </a:solidFill>
              </p:spPr>
              <p:txBody>
                <a:bodyPr wrap="square" lIns="72000" tIns="0" rIns="0" bIns="0" rtlCol="0">
                  <a:spAutoFit/>
                </a:bodyPr>
                <a:lstStyle/>
                <a:p>
                  <a:pPr algn="just"/>
                  <a:r>
                    <a:rPr lang="fr-FR" sz="1200" b="1" dirty="0">
                      <a:solidFill>
                        <a:schemeClr val="accent3"/>
                      </a:solidFill>
                    </a:rPr>
                    <a:t>Activité(s) suivie(s) : </a:t>
                  </a:r>
                  <a:r>
                    <a:rPr lang="fr-FR" sz="1200" b="1" i="1" dirty="0">
                      <a:solidFill>
                        <a:schemeClr val="accent3"/>
                      </a:solidFill>
                    </a:rPr>
                    <a:t>indiquer les activités suivies  ou multi-activités</a:t>
                  </a:r>
                </a:p>
              </p:txBody>
            </p:sp>
            <p:sp>
              <p:nvSpPr>
                <p:cNvPr id="90" name="ZoneTexte 89"/>
                <p:cNvSpPr txBox="1"/>
                <p:nvPr/>
              </p:nvSpPr>
              <p:spPr>
                <a:xfrm>
                  <a:off x="68290" y="4603952"/>
                  <a:ext cx="21167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100" dirty="0">
                      <a:solidFill>
                        <a:srgbClr val="237B97"/>
                      </a:solidFill>
                      <a:sym typeface="Wingdings"/>
                    </a:rPr>
                    <a:t></a:t>
                  </a:r>
                  <a:endParaRPr lang="fr-FR" sz="1100" dirty="0"/>
                </a:p>
              </p:txBody>
            </p:sp>
          </p:grpSp>
          <p:pic>
            <p:nvPicPr>
              <p:cNvPr id="78" name="Picture 8"/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930"/>
              <a:stretch/>
            </p:blipFill>
            <p:spPr bwMode="auto">
              <a:xfrm>
                <a:off x="2787650" y="1078314"/>
                <a:ext cx="433070" cy="4640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9" name="ZoneTexte 78"/>
              <p:cNvSpPr txBox="1"/>
              <p:nvPr/>
            </p:nvSpPr>
            <p:spPr>
              <a:xfrm>
                <a:off x="3321050" y="1198890"/>
                <a:ext cx="26932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100" dirty="0">
                    <a:solidFill>
                      <a:srgbClr val="237B97"/>
                    </a:solidFill>
                    <a:sym typeface="Wingdings"/>
                  </a:rPr>
                  <a:t></a:t>
                </a:r>
                <a:endParaRPr lang="fr-FR" sz="1100" dirty="0"/>
              </a:p>
            </p:txBody>
          </p:sp>
          <p:sp>
            <p:nvSpPr>
              <p:cNvPr id="85" name="ZoneTexte 84"/>
              <p:cNvSpPr txBox="1"/>
              <p:nvPr/>
            </p:nvSpPr>
            <p:spPr>
              <a:xfrm>
                <a:off x="4159250" y="1198890"/>
                <a:ext cx="26932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100" dirty="0">
                    <a:solidFill>
                      <a:srgbClr val="237B97"/>
                    </a:solidFill>
                    <a:sym typeface="Wingdings"/>
                  </a:rPr>
                  <a:t></a:t>
                </a:r>
                <a:endParaRPr lang="fr-FR" sz="1100" dirty="0"/>
              </a:p>
            </p:txBody>
          </p:sp>
          <p:sp>
            <p:nvSpPr>
              <p:cNvPr id="86" name="ZoneTexte 85"/>
              <p:cNvSpPr txBox="1"/>
              <p:nvPr/>
            </p:nvSpPr>
            <p:spPr>
              <a:xfrm>
                <a:off x="4997450" y="1198890"/>
                <a:ext cx="26932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100" dirty="0">
                    <a:solidFill>
                      <a:srgbClr val="237B97"/>
                    </a:solidFill>
                    <a:sym typeface="Wingdings"/>
                  </a:rPr>
                  <a:t></a:t>
                </a:r>
                <a:endParaRPr lang="fr-FR" sz="1100" dirty="0"/>
              </a:p>
            </p:txBody>
          </p:sp>
          <p:pic>
            <p:nvPicPr>
              <p:cNvPr id="87" name="Picture 14"/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876" r="1"/>
              <a:stretch/>
            </p:blipFill>
            <p:spPr bwMode="auto">
              <a:xfrm>
                <a:off x="3571874" y="1101819"/>
                <a:ext cx="433527" cy="4557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8" name="Picture 20" descr="C:\Users\mathilde.labbe\Desktop\plongée.JPG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1100" y="1090168"/>
                <a:ext cx="471888" cy="4605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utoShape 2" descr="Résultat de recherche d'images pour &quot;pétrel menton blanc&quot;"/>
          <p:cNvSpPr>
            <a:spLocks noChangeAspect="1" noChangeArrowheads="1"/>
          </p:cNvSpPr>
          <p:nvPr/>
        </p:nvSpPr>
        <p:spPr bwMode="auto">
          <a:xfrm>
            <a:off x="155575" y="12906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AutoShape 6" descr="Afficher l'image d'origine"/>
          <p:cNvSpPr>
            <a:spLocks noChangeAspect="1" noChangeArrowheads="1"/>
          </p:cNvSpPr>
          <p:nvPr/>
        </p:nvSpPr>
        <p:spPr bwMode="auto">
          <a:xfrm>
            <a:off x="155575" y="12906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AutoShape 8" descr="Afficher l'image d'origine"/>
          <p:cNvSpPr>
            <a:spLocks noChangeAspect="1" noChangeArrowheads="1"/>
          </p:cNvSpPr>
          <p:nvPr/>
        </p:nvSpPr>
        <p:spPr bwMode="auto">
          <a:xfrm>
            <a:off x="155575" y="12906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0E1D583-6ACF-4092-91F9-F446DD32026A}"/>
              </a:ext>
            </a:extLst>
          </p:cNvPr>
          <p:cNvSpPr/>
          <p:nvPr/>
        </p:nvSpPr>
        <p:spPr>
          <a:xfrm>
            <a:off x="34685" y="1620210"/>
            <a:ext cx="2348150" cy="8703082"/>
          </a:xfrm>
          <a:prstGeom prst="rect">
            <a:avLst/>
          </a:prstGeom>
          <a:noFill/>
          <a:ln>
            <a:solidFill>
              <a:srgbClr val="8DB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AAE33816-7DC5-4E1E-BFB0-E610C6FF9BB5}"/>
              </a:ext>
            </a:extLst>
          </p:cNvPr>
          <p:cNvGrpSpPr/>
          <p:nvPr/>
        </p:nvGrpSpPr>
        <p:grpSpPr>
          <a:xfrm>
            <a:off x="80575" y="2028903"/>
            <a:ext cx="2134800" cy="1336597"/>
            <a:chOff x="196850" y="241300"/>
            <a:chExt cx="2134800" cy="1336597"/>
          </a:xfrm>
        </p:grpSpPr>
        <p:sp>
          <p:nvSpPr>
            <p:cNvPr id="46" name="object 17">
              <a:extLst>
                <a:ext uri="{FF2B5EF4-FFF2-40B4-BE49-F238E27FC236}">
                  <a16:creationId xmlns:a16="http://schemas.microsoft.com/office/drawing/2014/main" id="{2A391EDC-7E05-482C-9912-9069B4FDDF5A}"/>
                </a:ext>
              </a:extLst>
            </p:cNvPr>
            <p:cNvSpPr/>
            <p:nvPr/>
          </p:nvSpPr>
          <p:spPr>
            <a:xfrm>
              <a:off x="196850" y="241300"/>
              <a:ext cx="2134800" cy="228599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400" b="1" dirty="0">
                  <a:solidFill>
                    <a:srgbClr val="237B97"/>
                  </a:solidFill>
                  <a:latin typeface="+mj-lt"/>
                </a:rPr>
                <a:t>Financeur(s)   </a:t>
              </a:r>
              <a:endParaRPr sz="1400" dirty="0">
                <a:solidFill>
                  <a:srgbClr val="237B97"/>
                </a:solidFill>
                <a:latin typeface="+mj-lt"/>
              </a:endParaRPr>
            </a:p>
          </p:txBody>
        </p:sp>
        <p:sp>
          <p:nvSpPr>
            <p:cNvPr id="47" name="Text Box 6">
              <a:extLst>
                <a:ext uri="{FF2B5EF4-FFF2-40B4-BE49-F238E27FC236}">
                  <a16:creationId xmlns:a16="http://schemas.microsoft.com/office/drawing/2014/main" id="{B3234AF0-DACA-4042-9FE4-B1077B77FC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50" y="469901"/>
              <a:ext cx="2134800" cy="11079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fr-FR" sz="1100" i="1" dirty="0"/>
                <a:t>Exemples :  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Région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Commune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Programme Life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Autre</a:t>
              </a:r>
            </a:p>
            <a:p>
              <a:endParaRPr lang="fr-FR" sz="1100" dirty="0">
                <a:highlight>
                  <a:srgbClr val="FFFF00"/>
                </a:highlight>
              </a:endParaRPr>
            </a:p>
          </p:txBody>
        </p:sp>
      </p:grpSp>
      <p:sp>
        <p:nvSpPr>
          <p:cNvPr id="89" name="object 12">
            <a:extLst>
              <a:ext uri="{FF2B5EF4-FFF2-40B4-BE49-F238E27FC236}">
                <a16:creationId xmlns:a16="http://schemas.microsoft.com/office/drawing/2014/main" id="{C7400908-3AE4-434F-AC37-B49AA27AFC98}"/>
              </a:ext>
            </a:extLst>
          </p:cNvPr>
          <p:cNvSpPr/>
          <p:nvPr/>
        </p:nvSpPr>
        <p:spPr>
          <a:xfrm>
            <a:off x="44450" y="1630851"/>
            <a:ext cx="2324338" cy="270699"/>
          </a:xfrm>
          <a:custGeom>
            <a:avLst/>
            <a:gdLst/>
            <a:ahLst/>
            <a:cxnLst/>
            <a:rect l="l" t="t" r="r" b="b"/>
            <a:pathLst>
              <a:path w="2150110" h="252094">
                <a:moveTo>
                  <a:pt x="0" y="252006"/>
                </a:moveTo>
                <a:lnTo>
                  <a:pt x="2150021" y="252006"/>
                </a:lnTo>
                <a:lnTo>
                  <a:pt x="2150021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gradFill>
            <a:gsLst>
              <a:gs pos="0">
                <a:srgbClr val="8DBF46"/>
              </a:gs>
              <a:gs pos="25000">
                <a:srgbClr val="8DBF46"/>
              </a:gs>
              <a:gs pos="100000">
                <a:srgbClr val="8DBF46">
                  <a:tint val="23500"/>
                  <a:satMod val="160000"/>
                </a:srgbClr>
              </a:gs>
            </a:gsLst>
            <a:lin ang="5400000" scaled="1"/>
          </a:gradFill>
        </p:spPr>
        <p:txBody>
          <a:bodyPr wrap="square" lIns="36000" tIns="0" rIns="0" bIns="0" rtlCol="0"/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+mj-lt"/>
              </a:rPr>
              <a:t>Descriptif du projet</a:t>
            </a:r>
            <a:endParaRPr sz="14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17F89F56-1F0F-4896-BDFD-BAE2B29DE1B8}"/>
              </a:ext>
            </a:extLst>
          </p:cNvPr>
          <p:cNvGrpSpPr/>
          <p:nvPr/>
        </p:nvGrpSpPr>
        <p:grpSpPr>
          <a:xfrm>
            <a:off x="71647" y="3739058"/>
            <a:ext cx="2134800" cy="998042"/>
            <a:chOff x="196850" y="241300"/>
            <a:chExt cx="2134800" cy="998042"/>
          </a:xfrm>
        </p:grpSpPr>
        <p:sp>
          <p:nvSpPr>
            <p:cNvPr id="96" name="object 17">
              <a:extLst>
                <a:ext uri="{FF2B5EF4-FFF2-40B4-BE49-F238E27FC236}">
                  <a16:creationId xmlns:a16="http://schemas.microsoft.com/office/drawing/2014/main" id="{BA47E0DE-1617-4EF6-B4D8-72D7BBA976C4}"/>
                </a:ext>
              </a:extLst>
            </p:cNvPr>
            <p:cNvSpPr/>
            <p:nvPr/>
          </p:nvSpPr>
          <p:spPr>
            <a:xfrm>
              <a:off x="196850" y="241300"/>
              <a:ext cx="2134800" cy="228599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400" b="1" dirty="0">
                  <a:solidFill>
                    <a:srgbClr val="237B97"/>
                  </a:solidFill>
                  <a:latin typeface="+mj-lt"/>
                </a:rPr>
                <a:t>Partenaire(s)  </a:t>
              </a:r>
              <a:endParaRPr sz="1400" dirty="0">
                <a:solidFill>
                  <a:srgbClr val="237B97"/>
                </a:solidFill>
                <a:latin typeface="+mj-lt"/>
              </a:endParaRPr>
            </a:p>
          </p:txBody>
        </p:sp>
        <p:sp>
          <p:nvSpPr>
            <p:cNvPr id="97" name="Text Box 6">
              <a:extLst>
                <a:ext uri="{FF2B5EF4-FFF2-40B4-BE49-F238E27FC236}">
                  <a16:creationId xmlns:a16="http://schemas.microsoft.com/office/drawing/2014/main" id="{33718769-6CA4-41B5-8C60-7FB6FC72A9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50" y="469901"/>
              <a:ext cx="2134800" cy="7694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fr-FR" sz="1100" i="1" dirty="0"/>
                <a:t>Exemples : 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Scientifiques :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Institutionnels : 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Autre</a:t>
              </a: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AAE33816-7DC5-4E1E-BFB0-E610C6FF9BB5}"/>
              </a:ext>
            </a:extLst>
          </p:cNvPr>
          <p:cNvGrpSpPr/>
          <p:nvPr/>
        </p:nvGrpSpPr>
        <p:grpSpPr>
          <a:xfrm>
            <a:off x="71647" y="5041900"/>
            <a:ext cx="2134800" cy="3106312"/>
            <a:chOff x="196850" y="241300"/>
            <a:chExt cx="2134800" cy="3106312"/>
          </a:xfrm>
        </p:grpSpPr>
        <p:sp>
          <p:nvSpPr>
            <p:cNvPr id="54" name="object 17">
              <a:extLst>
                <a:ext uri="{FF2B5EF4-FFF2-40B4-BE49-F238E27FC236}">
                  <a16:creationId xmlns:a16="http://schemas.microsoft.com/office/drawing/2014/main" id="{2A391EDC-7E05-482C-9912-9069B4FDDF5A}"/>
                </a:ext>
              </a:extLst>
            </p:cNvPr>
            <p:cNvSpPr/>
            <p:nvPr/>
          </p:nvSpPr>
          <p:spPr>
            <a:xfrm>
              <a:off x="196850" y="241300"/>
              <a:ext cx="2134800" cy="228599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400" b="1" dirty="0">
                  <a:solidFill>
                    <a:srgbClr val="237B97"/>
                  </a:solidFill>
                  <a:latin typeface="+mj-lt"/>
                </a:rPr>
                <a:t>Prestataire &amp; avis</a:t>
              </a:r>
              <a:endParaRPr sz="1400" dirty="0">
                <a:solidFill>
                  <a:srgbClr val="237B97"/>
                </a:solidFill>
                <a:latin typeface="+mj-lt"/>
              </a:endParaRPr>
            </a:p>
          </p:txBody>
        </p:sp>
        <p:sp>
          <p:nvSpPr>
            <p:cNvPr id="60" name="Text Box 6">
              <a:extLst>
                <a:ext uri="{FF2B5EF4-FFF2-40B4-BE49-F238E27FC236}">
                  <a16:creationId xmlns:a16="http://schemas.microsoft.com/office/drawing/2014/main" id="{B3234AF0-DACA-4042-9FE4-B1077B77FC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50" y="469901"/>
              <a:ext cx="2134800" cy="287771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171450" indent="-171450">
                <a:spcAft>
                  <a:spcPts val="600"/>
                </a:spcAft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dirty="0"/>
                <a:t>Disponibilité du CCTP sur demande :</a:t>
              </a:r>
            </a:p>
            <a:p>
              <a:pPr>
                <a:buClr>
                  <a:srgbClr val="8DBF46"/>
                </a:buClr>
              </a:pPr>
              <a:r>
                <a:rPr lang="fr-FR" sz="1100" dirty="0"/>
                <a:t>      </a:t>
              </a:r>
              <a:r>
                <a:rPr lang="fr-FR" sz="1100" dirty="0">
                  <a:solidFill>
                    <a:srgbClr val="237B97"/>
                  </a:solidFill>
                  <a:sym typeface="Wingdings"/>
                </a:rPr>
                <a:t> </a:t>
              </a:r>
              <a:r>
                <a:rPr lang="fr-FR" sz="1100" dirty="0">
                  <a:sym typeface="Wingdings"/>
                </a:rPr>
                <a:t>O</a:t>
              </a:r>
              <a:r>
                <a:rPr lang="fr-FR" sz="1100" dirty="0"/>
                <a:t>ui  </a:t>
              </a:r>
              <a:r>
                <a:rPr lang="fr-FR" sz="1100" dirty="0">
                  <a:solidFill>
                    <a:srgbClr val="237B97"/>
                  </a:solidFill>
                  <a:sym typeface="Wingdings"/>
                </a:rPr>
                <a:t> </a:t>
              </a:r>
              <a:r>
                <a:rPr lang="fr-FR" sz="1100" dirty="0">
                  <a:sym typeface="Wingdings"/>
                </a:rPr>
                <a:t>N</a:t>
              </a:r>
              <a:r>
                <a:rPr lang="fr-FR" sz="1100" dirty="0"/>
                <a:t>on</a:t>
              </a:r>
            </a:p>
            <a:p>
              <a:pPr>
                <a:buClr>
                  <a:srgbClr val="8DBF46"/>
                </a:buClr>
              </a:pPr>
              <a:endParaRPr lang="fr-FR" sz="1100" dirty="0"/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dirty="0"/>
                <a:t>Nom</a:t>
              </a:r>
              <a:r>
                <a:rPr lang="fr-FR" sz="1100" i="1" dirty="0"/>
                <a:t> </a:t>
              </a:r>
              <a:r>
                <a:rPr lang="fr-FR" sz="1100" dirty="0"/>
                <a:t>de la structure :</a:t>
              </a:r>
              <a:r>
                <a:rPr lang="fr-FR" sz="1100" i="1" dirty="0"/>
                <a:t> xxx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dirty="0"/>
                <a:t>Avis sur le travail effectué :</a:t>
              </a:r>
            </a:p>
            <a:p>
              <a:pPr>
                <a:buClr>
                  <a:srgbClr val="8DBF46"/>
                </a:buClr>
              </a:pPr>
              <a:r>
                <a:rPr lang="fr-FR" sz="1100" i="1" dirty="0"/>
                <a:t>Apporter des précisions par exemple sur le respect du planning, le personnel, la communication durant le projet, la conformité du travail  effectué (terrain et traitement de données), </a:t>
              </a:r>
              <a:r>
                <a:rPr lang="fr-FR" sz="1100" i="1" dirty="0" err="1"/>
                <a:t>etc</a:t>
              </a:r>
              <a:r>
                <a:rPr lang="fr-FR" sz="1100" i="1" dirty="0"/>
                <a:t> </a:t>
              </a:r>
              <a:endParaRPr lang="fr-FR" sz="1100" dirty="0"/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dirty="0"/>
                <a:t>Points de vigilance :  </a:t>
              </a:r>
              <a:r>
                <a:rPr lang="fr-FR" sz="1100" i="1" dirty="0"/>
                <a:t>Préciser si besoin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Autre</a:t>
              </a:r>
              <a:endParaRPr lang="fr-FR" sz="1100" dirty="0">
                <a:highlight>
                  <a:srgbClr val="FFFF00"/>
                </a:highlight>
              </a:endParaRPr>
            </a:p>
          </p:txBody>
        </p:sp>
      </p:grpSp>
      <p:sp>
        <p:nvSpPr>
          <p:cNvPr id="76" name="object 17">
            <a:extLst>
              <a:ext uri="{FF2B5EF4-FFF2-40B4-BE49-F238E27FC236}">
                <a16:creationId xmlns:a16="http://schemas.microsoft.com/office/drawing/2014/main" id="{8276A587-A670-4205-B224-AB2F06525A67}"/>
              </a:ext>
            </a:extLst>
          </p:cNvPr>
          <p:cNvSpPr/>
          <p:nvPr/>
        </p:nvSpPr>
        <p:spPr>
          <a:xfrm>
            <a:off x="25159" y="72352"/>
            <a:ext cx="577850" cy="1475132"/>
          </a:xfrm>
          <a:custGeom>
            <a:avLst/>
            <a:gdLst/>
            <a:ahLst/>
            <a:cxnLst/>
            <a:rect l="l" t="t" r="r" b="b"/>
            <a:pathLst>
              <a:path w="4860290" h="216534">
                <a:moveTo>
                  <a:pt x="0" y="216001"/>
                </a:moveTo>
                <a:lnTo>
                  <a:pt x="4860005" y="216001"/>
                </a:lnTo>
                <a:lnTo>
                  <a:pt x="4860005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237B97"/>
          </a:solidFill>
        </p:spPr>
        <p:txBody>
          <a:bodyPr vert="vert270" wrap="square" lIns="72000" tIns="0" rIns="0" bIns="0" rtlCol="0"/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RETOURS D’EXPERIENCES</a:t>
            </a:r>
            <a:endParaRPr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1559C858-E882-478D-A7F8-ECE80E71D1EF}"/>
              </a:ext>
            </a:extLst>
          </p:cNvPr>
          <p:cNvGrpSpPr/>
          <p:nvPr/>
        </p:nvGrpSpPr>
        <p:grpSpPr>
          <a:xfrm>
            <a:off x="683575" y="240945"/>
            <a:ext cx="1699260" cy="1219555"/>
            <a:chOff x="634285" y="237570"/>
            <a:chExt cx="1864474" cy="1315904"/>
          </a:xfrm>
        </p:grpSpPr>
        <p:pic>
          <p:nvPicPr>
            <p:cNvPr id="79" name="Image 78">
              <a:extLst>
                <a:ext uri="{FF2B5EF4-FFF2-40B4-BE49-F238E27FC236}">
                  <a16:creationId xmlns:a16="http://schemas.microsoft.com/office/drawing/2014/main" id="{3DB5597C-7F63-49C3-8F56-6D239AE9DC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437" y="237570"/>
              <a:ext cx="1676398" cy="603853"/>
            </a:xfrm>
            <a:prstGeom prst="rect">
              <a:avLst/>
            </a:prstGeom>
          </p:spPr>
        </p:pic>
        <p:pic>
          <p:nvPicPr>
            <p:cNvPr id="80" name="Image 79">
              <a:extLst>
                <a:ext uri="{FF2B5EF4-FFF2-40B4-BE49-F238E27FC236}">
                  <a16:creationId xmlns:a16="http://schemas.microsoft.com/office/drawing/2014/main" id="{BFD743AA-A517-4A52-AA34-ABFB4B629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85" y="1221758"/>
              <a:ext cx="448124" cy="324000"/>
            </a:xfrm>
            <a:prstGeom prst="rect">
              <a:avLst/>
            </a:prstGeom>
          </p:spPr>
        </p:pic>
        <p:pic>
          <p:nvPicPr>
            <p:cNvPr id="81" name="Image 80">
              <a:extLst>
                <a:ext uri="{FF2B5EF4-FFF2-40B4-BE49-F238E27FC236}">
                  <a16:creationId xmlns:a16="http://schemas.microsoft.com/office/drawing/2014/main" id="{F9F57193-55DC-467E-A2AE-9001BDCC2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7410" y="1224957"/>
              <a:ext cx="470692" cy="324000"/>
            </a:xfrm>
            <a:prstGeom prst="rect">
              <a:avLst/>
            </a:prstGeom>
          </p:spPr>
        </p:pic>
        <p:pic>
          <p:nvPicPr>
            <p:cNvPr id="82" name="Image 81">
              <a:extLst>
                <a:ext uri="{FF2B5EF4-FFF2-40B4-BE49-F238E27FC236}">
                  <a16:creationId xmlns:a16="http://schemas.microsoft.com/office/drawing/2014/main" id="{7E52EDAE-A6B0-45F5-BEF7-F15BB37435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9177" y="1229474"/>
              <a:ext cx="260944" cy="324000"/>
            </a:xfrm>
            <a:prstGeom prst="rect">
              <a:avLst/>
            </a:prstGeom>
          </p:spPr>
        </p:pic>
        <p:pic>
          <p:nvPicPr>
            <p:cNvPr id="98" name="Image 97">
              <a:extLst>
                <a:ext uri="{FF2B5EF4-FFF2-40B4-BE49-F238E27FC236}">
                  <a16:creationId xmlns:a16="http://schemas.microsoft.com/office/drawing/2014/main" id="{E8228BB8-A1B8-49C9-B0F5-21AEA3086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1197" y="1228193"/>
              <a:ext cx="627562" cy="324000"/>
            </a:xfrm>
            <a:prstGeom prst="rect">
              <a:avLst/>
            </a:prstGeom>
          </p:spPr>
        </p:pic>
      </p:grpSp>
      <p:grpSp>
        <p:nvGrpSpPr>
          <p:cNvPr id="105" name="Groupe 104">
            <a:extLst>
              <a:ext uri="{FF2B5EF4-FFF2-40B4-BE49-F238E27FC236}">
                <a16:creationId xmlns:a16="http://schemas.microsoft.com/office/drawing/2014/main" id="{495D87CE-5DB2-4833-804C-47D8BEC7552F}"/>
              </a:ext>
            </a:extLst>
          </p:cNvPr>
          <p:cNvGrpSpPr/>
          <p:nvPr/>
        </p:nvGrpSpPr>
        <p:grpSpPr>
          <a:xfrm>
            <a:off x="0" y="10375900"/>
            <a:ext cx="7556501" cy="317500"/>
            <a:chOff x="0" y="10375900"/>
            <a:chExt cx="7556501" cy="317500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35B2E1A5-0248-43B5-BB7D-E599F8B1A9FE}"/>
                </a:ext>
              </a:extLst>
            </p:cNvPr>
            <p:cNvSpPr/>
            <p:nvPr/>
          </p:nvSpPr>
          <p:spPr>
            <a:xfrm>
              <a:off x="1" y="10375900"/>
              <a:ext cx="7556500" cy="317500"/>
            </a:xfrm>
            <a:prstGeom prst="rect">
              <a:avLst/>
            </a:prstGeom>
            <a:gradFill>
              <a:gsLst>
                <a:gs pos="48000">
                  <a:srgbClr val="237B97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object 17">
              <a:extLst>
                <a:ext uri="{FF2B5EF4-FFF2-40B4-BE49-F238E27FC236}">
                  <a16:creationId xmlns:a16="http://schemas.microsoft.com/office/drawing/2014/main" id="{921CC082-EDC2-44FD-B399-62DF7FA65168}"/>
                </a:ext>
              </a:extLst>
            </p:cNvPr>
            <p:cNvSpPr/>
            <p:nvPr/>
          </p:nvSpPr>
          <p:spPr>
            <a:xfrm>
              <a:off x="0" y="10425034"/>
              <a:ext cx="4006850" cy="238205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050" dirty="0">
                  <a:solidFill>
                    <a:schemeClr val="bg1"/>
                  </a:solidFill>
                  <a:latin typeface="Calibri" panose="020F0502020204030204" pitchFamily="34" charset="0"/>
                </a:rPr>
                <a:t>Titre - Année de publication </a:t>
              </a:r>
              <a:endParaRPr sz="105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8" name="object 17">
              <a:extLst>
                <a:ext uri="{FF2B5EF4-FFF2-40B4-BE49-F238E27FC236}">
                  <a16:creationId xmlns:a16="http://schemas.microsoft.com/office/drawing/2014/main" id="{02E1AC8A-987D-4BA1-AF2E-6F95E37ECC37}"/>
                </a:ext>
              </a:extLst>
            </p:cNvPr>
            <p:cNvSpPr/>
            <p:nvPr/>
          </p:nvSpPr>
          <p:spPr>
            <a:xfrm>
              <a:off x="6826251" y="10418764"/>
              <a:ext cx="685800" cy="238205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100" dirty="0">
                  <a:solidFill>
                    <a:schemeClr val="accent3"/>
                  </a:solidFill>
                  <a:latin typeface="Calibri" panose="020F0502020204030204" pitchFamily="34" charset="0"/>
                </a:rPr>
                <a:t>Page</a:t>
              </a:r>
              <a:r>
                <a:rPr lang="fr-FR" sz="1100" dirty="0">
                  <a:latin typeface="Calibri" panose="020F0502020204030204" pitchFamily="34" charset="0"/>
                </a:rPr>
                <a:t> </a:t>
              </a:r>
              <a:r>
                <a:rPr lang="fr-FR" sz="1100" dirty="0">
                  <a:solidFill>
                    <a:schemeClr val="accent3"/>
                  </a:solidFill>
                  <a:latin typeface="Calibri" panose="020F0502020204030204" pitchFamily="34" charset="0"/>
                </a:rPr>
                <a:t>2/4</a:t>
              </a:r>
              <a:endParaRPr sz="1100" dirty="0">
                <a:solidFill>
                  <a:schemeClr val="accent3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AAE33816-7DC5-4E1E-BFB0-E610C6FF9BB5}"/>
              </a:ext>
            </a:extLst>
          </p:cNvPr>
          <p:cNvGrpSpPr/>
          <p:nvPr/>
        </p:nvGrpSpPr>
        <p:grpSpPr>
          <a:xfrm>
            <a:off x="80575" y="8133595"/>
            <a:ext cx="2134800" cy="1844428"/>
            <a:chOff x="196850" y="241300"/>
            <a:chExt cx="2134800" cy="1844428"/>
          </a:xfrm>
        </p:grpSpPr>
        <p:sp>
          <p:nvSpPr>
            <p:cNvPr id="110" name="object 17">
              <a:extLst>
                <a:ext uri="{FF2B5EF4-FFF2-40B4-BE49-F238E27FC236}">
                  <a16:creationId xmlns:a16="http://schemas.microsoft.com/office/drawing/2014/main" id="{2A391EDC-7E05-482C-9912-9069B4FDDF5A}"/>
                </a:ext>
              </a:extLst>
            </p:cNvPr>
            <p:cNvSpPr/>
            <p:nvPr/>
          </p:nvSpPr>
          <p:spPr>
            <a:xfrm>
              <a:off x="196850" y="241300"/>
              <a:ext cx="2134800" cy="228599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400" b="1" dirty="0">
                  <a:solidFill>
                    <a:srgbClr val="237B97"/>
                  </a:solidFill>
                </a:rPr>
                <a:t>Coûts </a:t>
              </a:r>
              <a:r>
                <a:rPr lang="fr-FR" sz="1400" b="1" dirty="0">
                  <a:solidFill>
                    <a:srgbClr val="237B97"/>
                  </a:solidFill>
                  <a:latin typeface="+mj-lt"/>
                </a:rPr>
                <a:t>   </a:t>
              </a:r>
              <a:endParaRPr sz="1400" dirty="0">
                <a:solidFill>
                  <a:srgbClr val="237B97"/>
                </a:solidFill>
                <a:latin typeface="+mj-lt"/>
              </a:endParaRPr>
            </a:p>
          </p:txBody>
        </p:sp>
        <p:sp>
          <p:nvSpPr>
            <p:cNvPr id="111" name="Text Box 6">
              <a:extLst>
                <a:ext uri="{FF2B5EF4-FFF2-40B4-BE49-F238E27FC236}">
                  <a16:creationId xmlns:a16="http://schemas.microsoft.com/office/drawing/2014/main" id="{B3234AF0-DACA-4042-9FE4-B1077B77FC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50" y="469901"/>
              <a:ext cx="2134800" cy="161582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fr-FR" sz="1100" i="1" dirty="0"/>
                <a:t>Exemple : </a:t>
              </a:r>
              <a:r>
                <a:rPr lang="fr-FR" sz="1100" i="1" dirty="0">
                  <a:highlight>
                    <a:srgbClr val="FFFF00"/>
                  </a:highlight>
                </a:rPr>
                <a:t> 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Achat matériel : XXX </a:t>
              </a:r>
              <a:r>
                <a:rPr lang="fr-FR" sz="1100" dirty="0"/>
                <a:t>€ </a:t>
              </a:r>
              <a:r>
                <a:rPr lang="fr-FR" sz="1100" i="1" dirty="0"/>
                <a:t>TTC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Personnel par journée de suivi : XXX </a:t>
              </a:r>
              <a:r>
                <a:rPr lang="fr-FR" sz="1100" dirty="0"/>
                <a:t>€ </a:t>
              </a:r>
              <a:r>
                <a:rPr lang="fr-FR" sz="1100" i="1" dirty="0"/>
                <a:t>TTC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Personnel traitement données : XXX </a:t>
              </a:r>
              <a:r>
                <a:rPr lang="fr-FR" sz="1100" dirty="0"/>
                <a:t>€</a:t>
              </a:r>
              <a:r>
                <a:rPr lang="fr-FR" sz="1100" i="1" dirty="0"/>
                <a:t> TTC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Communication : XXX </a:t>
              </a:r>
              <a:r>
                <a:rPr lang="fr-FR" sz="1100" dirty="0"/>
                <a:t>€</a:t>
              </a:r>
              <a:r>
                <a:rPr lang="fr-FR" sz="1100" i="1" dirty="0"/>
                <a:t> TTC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Autre :</a:t>
              </a:r>
            </a:p>
            <a:p>
              <a:endParaRPr lang="fr-FR" sz="1100" dirty="0">
                <a:highlight>
                  <a:srgbClr val="FFFF00"/>
                </a:highlight>
              </a:endParaRPr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2406650" y="1612900"/>
            <a:ext cx="4961495" cy="7091221"/>
            <a:chOff x="2441572" y="4509484"/>
            <a:chExt cx="4913365" cy="7091221"/>
          </a:xfrm>
        </p:grpSpPr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2517843" y="4829621"/>
              <a:ext cx="4784691" cy="67710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fr-FR" sz="1100" i="1" dirty="0"/>
                <a:t>Préciser si le protocole s’appuie sur un protocole déjà existant, par exemple mis en place par un autre gestionnaire/présenté dans un guide type « Observer et suivre la fréquentation dans les AMP-MEDPAN) (cf. Liste des guides de suivi des activités de loisir dans le document introductif ) 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Procédures réglementaires : </a:t>
              </a:r>
              <a:r>
                <a:rPr lang="fr-FR" sz="1100" i="1" dirty="0"/>
                <a:t>Préciser si des procédures règlementaires sont nécessaires avant mise en œuvre du projet (ex : autorisation pour survol drone)</a:t>
              </a:r>
            </a:p>
            <a:p>
              <a:pPr algn="just"/>
              <a:endParaRPr lang="fr-FR" sz="1100" i="1" dirty="0"/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Zonage :</a:t>
              </a:r>
              <a:r>
                <a:rPr lang="fr-FR" sz="1100" i="1" dirty="0"/>
                <a:t> </a:t>
              </a:r>
              <a:r>
                <a:rPr lang="fr-FR" sz="1100" dirty="0"/>
                <a:t>Découpage en </a:t>
              </a:r>
              <a:r>
                <a:rPr lang="fr-FR" sz="1100" i="1" dirty="0"/>
                <a:t>xx </a:t>
              </a:r>
              <a:r>
                <a:rPr lang="fr-FR" sz="1100" dirty="0"/>
                <a:t>secteurs en fonction de </a:t>
              </a:r>
              <a:r>
                <a:rPr lang="fr-FR" sz="1100" i="1" dirty="0"/>
                <a:t>xx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endParaRPr lang="fr-FR" sz="1100" dirty="0"/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Période(s)/fréquence(s)/tranche(s) horaire(s) : </a:t>
              </a:r>
              <a:r>
                <a:rPr lang="fr-FR" sz="1100" i="1" dirty="0"/>
                <a:t>x </a:t>
              </a:r>
              <a:r>
                <a:rPr lang="fr-FR" sz="1100" dirty="0"/>
                <a:t>comptages entre </a:t>
              </a:r>
              <a:r>
                <a:rPr lang="fr-FR" sz="1100" i="1" dirty="0"/>
                <a:t>mois </a:t>
              </a:r>
              <a:r>
                <a:rPr lang="fr-FR" sz="1100" dirty="0"/>
                <a:t>et </a:t>
              </a:r>
              <a:r>
                <a:rPr lang="fr-FR" sz="1100" i="1" dirty="0"/>
                <a:t>mois </a:t>
              </a:r>
              <a:r>
                <a:rPr lang="fr-FR" sz="1100" dirty="0"/>
                <a:t>ont été mis en place</a:t>
              </a:r>
              <a:r>
                <a:rPr lang="fr-FR" sz="1100" i="1" dirty="0"/>
                <a:t> entre </a:t>
              </a:r>
              <a:r>
                <a:rPr lang="fr-FR" sz="1100" i="1" dirty="0" err="1"/>
                <a:t>xxhxx</a:t>
              </a:r>
              <a:r>
                <a:rPr lang="fr-FR" sz="1100" i="1" dirty="0"/>
                <a:t> et </a:t>
              </a:r>
              <a:r>
                <a:rPr lang="fr-FR" sz="1100" i="1" dirty="0" err="1"/>
                <a:t>xxhxx</a:t>
              </a:r>
              <a:r>
                <a:rPr lang="fr-FR" sz="1100" i="1" dirty="0"/>
                <a:t> : </a:t>
              </a:r>
            </a:p>
            <a:p>
              <a:pPr marL="628650" lvl="1" indent="-171450" algn="just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dirty="0"/>
                <a:t>x comptages en </a:t>
              </a:r>
              <a:r>
                <a:rPr lang="fr-FR" sz="1100" i="1" dirty="0"/>
                <a:t>mois </a:t>
              </a:r>
              <a:r>
                <a:rPr lang="fr-FR" sz="1100" dirty="0"/>
                <a:t>(x jours en semaine et x jours en Week-End)</a:t>
              </a:r>
            </a:p>
            <a:p>
              <a:pPr marL="628650" lvl="1" indent="-171450" algn="just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dirty="0"/>
                <a:t>x comptages en </a:t>
              </a:r>
              <a:r>
                <a:rPr lang="fr-FR" sz="1100" i="1" dirty="0"/>
                <a:t>mois </a:t>
              </a:r>
              <a:r>
                <a:rPr lang="fr-FR" sz="1100" dirty="0"/>
                <a:t>(x jours en semaine et x jours en Week-End)</a:t>
              </a:r>
            </a:p>
            <a:p>
              <a:pPr marL="628650" lvl="1" indent="-171450" algn="just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Préciser si des suivis ont été effectués aux pics de fréquentation, durant les vacances scolaires ou autre</a:t>
              </a:r>
            </a:p>
            <a:p>
              <a:pPr marL="628650" lvl="1" indent="-171450" algn="just">
                <a:buFont typeface="Arial" panose="020B0604020202020204" pitchFamily="34" charset="0"/>
                <a:buChar char="•"/>
              </a:pPr>
              <a:endParaRPr lang="fr-FR" sz="1100" i="1" dirty="0"/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Méthode(s) : </a:t>
              </a:r>
              <a:r>
                <a:rPr lang="fr-FR" sz="1100" i="1" dirty="0"/>
                <a:t>comptage visuel terre/mer/air, enquête, acoustique, enregistrement automatique (piège photo, vidéo, télédétection, GPS, AIS, …), recensement données déclarées (carnet plongée, licences, permis, immatriculation, journaux bord, …), </a:t>
              </a:r>
              <a:r>
                <a:rPr lang="fr-FR" sz="1100" i="1" dirty="0" err="1"/>
                <a:t>etc</a:t>
              </a:r>
              <a:endParaRPr lang="fr-FR" sz="1100" b="1" dirty="0">
                <a:solidFill>
                  <a:srgbClr val="237B97"/>
                </a:solidFill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endParaRPr lang="fr-FR" sz="1100" b="1" dirty="0">
                <a:solidFill>
                  <a:srgbClr val="237B97"/>
                </a:solidFill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Données collectées : </a:t>
              </a:r>
              <a:r>
                <a:rPr lang="fr-FR" sz="1100" i="1" dirty="0"/>
                <a:t>Exemple de variables/paramètres : nombre de personne, type et nombre d’embarcations, répartition spatiale de l’activité (point GPS) données sociologiques (âge, catégorie, socio-professionnelle,…), effort de pêche (nombre de lignes, durée de pêche,…), </a:t>
              </a:r>
              <a:r>
                <a:rPr lang="fr-FR" sz="1100" i="1" dirty="0" err="1"/>
                <a:t>etc</a:t>
              </a:r>
              <a:endParaRPr lang="fr-FR" sz="1100" i="1" dirty="0"/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endParaRPr lang="fr-FR" sz="1100" b="1" dirty="0">
                <a:solidFill>
                  <a:srgbClr val="237B97"/>
                </a:solidFill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Moyens humains : </a:t>
              </a:r>
              <a:r>
                <a:rPr lang="fr-FR" sz="1100" i="1" dirty="0"/>
                <a:t>x </a:t>
              </a:r>
              <a:r>
                <a:rPr lang="fr-FR" sz="1100" dirty="0"/>
                <a:t>personnes (</a:t>
              </a:r>
              <a:r>
                <a:rPr lang="fr-FR" sz="1100" i="1" dirty="0"/>
                <a:t>préciser les fonctions </a:t>
              </a:r>
              <a:r>
                <a:rPr lang="fr-FR" sz="1100" i="1" dirty="0">
                  <a:solidFill>
                    <a:schemeClr val="accent3"/>
                  </a:solidFill>
                </a:rPr>
                <a:t>: </a:t>
              </a:r>
              <a:r>
                <a:rPr lang="fr-FR" sz="1100" i="1" dirty="0"/>
                <a:t>chargés d’étude, éco-gardes, stagiaires, volontaires saisonniers, </a:t>
              </a:r>
              <a:r>
                <a:rPr lang="fr-FR" sz="1100" i="1" dirty="0" err="1"/>
                <a:t>etc</a:t>
              </a:r>
              <a:r>
                <a:rPr lang="fr-FR" sz="1100" dirty="0"/>
                <a:t>)</a:t>
              </a:r>
              <a:r>
                <a:rPr lang="fr-FR" sz="1100" i="1" dirty="0"/>
                <a:t> </a:t>
              </a:r>
              <a:r>
                <a:rPr lang="fr-FR" sz="1100" dirty="0"/>
                <a:t>ont été mobilisées pour la mise en œuvre du protocole et x personnes (</a:t>
              </a:r>
              <a:r>
                <a:rPr lang="fr-FR" sz="1100" i="1" dirty="0"/>
                <a:t>préciser les fonctions</a:t>
              </a:r>
              <a:r>
                <a:rPr lang="fr-FR" sz="1100" dirty="0"/>
                <a:t>) pour le traitement des données</a:t>
              </a:r>
              <a:endParaRPr lang="fr-FR" sz="1100" i="1" dirty="0"/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endParaRPr lang="fr-FR" sz="1100" i="1" dirty="0"/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Moyens techniques </a:t>
              </a:r>
              <a:r>
                <a:rPr lang="fr-FR" sz="1100" i="1" dirty="0"/>
                <a:t>: Préciser le matériel nécessaire et la quantité :</a:t>
              </a:r>
            </a:p>
            <a:p>
              <a:pPr marL="628650" lvl="1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dirty="0"/>
                <a:t>Moyen(s) de déplacement : nautique (bateau/kayak) /terrestre/aérien</a:t>
              </a:r>
            </a:p>
            <a:p>
              <a:pPr marL="628650" lvl="1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dirty="0"/>
                <a:t>Equipement et matériel :</a:t>
              </a:r>
              <a:r>
                <a:rPr lang="fr-FR" sz="1100" i="1" dirty="0"/>
                <a:t> tablette, plaquette de prise de notes, appareil photo,  jumelles, drone, vidéosurveillance, piège photo, GPS, borne de comptage, application mobile, hydrophone, </a:t>
              </a:r>
              <a:r>
                <a:rPr lang="fr-FR" sz="1100" i="1" dirty="0" err="1"/>
                <a:t>etc</a:t>
              </a:r>
              <a:endParaRPr lang="fr-FR" sz="1100" i="1" dirty="0"/>
            </a:p>
            <a:p>
              <a:pPr marL="628650" lvl="1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endParaRPr lang="fr-FR" sz="1100" i="1" dirty="0"/>
            </a:p>
            <a:p>
              <a:pPr marL="171450" lvl="1" indent="-171450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Outil(s) développé(s) dans le cadre du suivi </a:t>
              </a:r>
              <a:r>
                <a:rPr lang="fr-FR" sz="1100" i="1" dirty="0"/>
                <a:t>: Préciser si un questionnaire d’enquête a été déployé en ligne/sur le terrain, autre</a:t>
              </a:r>
            </a:p>
          </p:txBody>
        </p:sp>
        <p:grpSp>
          <p:nvGrpSpPr>
            <p:cNvPr id="43" name="Groupe 42">
              <a:extLst>
                <a:ext uri="{FF2B5EF4-FFF2-40B4-BE49-F238E27FC236}">
                  <a16:creationId xmlns:a16="http://schemas.microsoft.com/office/drawing/2014/main" id="{55919626-95C3-445C-806B-E201E5CD225F}"/>
                </a:ext>
              </a:extLst>
            </p:cNvPr>
            <p:cNvGrpSpPr/>
            <p:nvPr/>
          </p:nvGrpSpPr>
          <p:grpSpPr>
            <a:xfrm>
              <a:off x="2441572" y="4509484"/>
              <a:ext cx="4913365" cy="301350"/>
              <a:chOff x="2441572" y="3556032"/>
              <a:chExt cx="4913365" cy="301350"/>
            </a:xfrm>
          </p:grpSpPr>
          <p:sp>
            <p:nvSpPr>
              <p:cNvPr id="44" name="Parallélogramme 43">
                <a:extLst>
                  <a:ext uri="{FF2B5EF4-FFF2-40B4-BE49-F238E27FC236}">
                    <a16:creationId xmlns:a16="http://schemas.microsoft.com/office/drawing/2014/main" id="{62EECC6E-683B-4280-928B-0E5B7BD7D4A2}"/>
                  </a:ext>
                </a:extLst>
              </p:cNvPr>
              <p:cNvSpPr/>
              <p:nvPr/>
            </p:nvSpPr>
            <p:spPr>
              <a:xfrm>
                <a:off x="2441572" y="3556032"/>
                <a:ext cx="4895885" cy="266668"/>
              </a:xfrm>
              <a:prstGeom prst="parallelogram">
                <a:avLst>
                  <a:gd name="adj" fmla="val 37220"/>
                </a:avLst>
              </a:prstGeom>
              <a:gradFill>
                <a:gsLst>
                  <a:gs pos="48000">
                    <a:srgbClr val="237B97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5" name="object 17"/>
              <p:cNvSpPr/>
              <p:nvPr/>
            </p:nvSpPr>
            <p:spPr>
              <a:xfrm>
                <a:off x="2546418" y="3584607"/>
                <a:ext cx="4808519" cy="272775"/>
              </a:xfrm>
              <a:custGeom>
                <a:avLst/>
                <a:gdLst/>
                <a:ahLst/>
                <a:cxnLst/>
                <a:rect l="l" t="t" r="r" b="b"/>
                <a:pathLst>
                  <a:path w="4860290" h="216534">
                    <a:moveTo>
                      <a:pt x="0" y="216001"/>
                    </a:moveTo>
                    <a:lnTo>
                      <a:pt x="4860005" y="216001"/>
                    </a:lnTo>
                    <a:lnTo>
                      <a:pt x="4860005" y="0"/>
                    </a:lnTo>
                    <a:lnTo>
                      <a:pt x="0" y="0"/>
                    </a:lnTo>
                    <a:lnTo>
                      <a:pt x="0" y="216001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/>
              <a:lstStyle/>
              <a:p>
                <a:pPr algn="just"/>
                <a:r>
                  <a:rPr lang="fr-FR" sz="1400" b="1" dirty="0">
                    <a:solidFill>
                      <a:schemeClr val="bg1"/>
                    </a:solidFill>
                    <a:latin typeface="+mj-lt"/>
                  </a:rPr>
                  <a:t>Protocole</a:t>
                </a:r>
                <a:r>
                  <a:rPr lang="fr-FR" sz="1400" b="1" dirty="0">
                    <a:solidFill>
                      <a:srgbClr val="FFC000"/>
                    </a:solidFill>
                    <a:latin typeface="+mj-lt"/>
                  </a:rPr>
                  <a:t> </a:t>
                </a:r>
                <a:endParaRPr sz="1400" b="1" dirty="0">
                  <a:solidFill>
                    <a:srgbClr val="FFC000"/>
                  </a:solidFill>
                  <a:latin typeface="+mj-lt"/>
                </a:endParaRPr>
              </a:p>
            </p:txBody>
          </p:sp>
        </p:grpSp>
      </p:grpSp>
      <p:grpSp>
        <p:nvGrpSpPr>
          <p:cNvPr id="48" name="Groupe 47"/>
          <p:cNvGrpSpPr/>
          <p:nvPr/>
        </p:nvGrpSpPr>
        <p:grpSpPr>
          <a:xfrm>
            <a:off x="2427269" y="8472150"/>
            <a:ext cx="4940876" cy="1751350"/>
            <a:chOff x="2427269" y="8699500"/>
            <a:chExt cx="4940876" cy="1751350"/>
          </a:xfrm>
        </p:grpSpPr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55919626-95C3-445C-806B-E201E5CD225F}"/>
                </a:ext>
              </a:extLst>
            </p:cNvPr>
            <p:cNvGrpSpPr/>
            <p:nvPr/>
          </p:nvGrpSpPr>
          <p:grpSpPr>
            <a:xfrm>
              <a:off x="2427269" y="8699500"/>
              <a:ext cx="4913365" cy="301350"/>
              <a:chOff x="2441572" y="3556032"/>
              <a:chExt cx="4913365" cy="301350"/>
            </a:xfrm>
          </p:grpSpPr>
          <p:sp>
            <p:nvSpPr>
              <p:cNvPr id="56" name="Parallélogramme 55">
                <a:extLst>
                  <a:ext uri="{FF2B5EF4-FFF2-40B4-BE49-F238E27FC236}">
                    <a16:creationId xmlns:a16="http://schemas.microsoft.com/office/drawing/2014/main" id="{62EECC6E-683B-4280-928B-0E5B7BD7D4A2}"/>
                  </a:ext>
                </a:extLst>
              </p:cNvPr>
              <p:cNvSpPr/>
              <p:nvPr/>
            </p:nvSpPr>
            <p:spPr>
              <a:xfrm>
                <a:off x="2441572" y="3556032"/>
                <a:ext cx="4895885" cy="266668"/>
              </a:xfrm>
              <a:prstGeom prst="parallelogram">
                <a:avLst>
                  <a:gd name="adj" fmla="val 37220"/>
                </a:avLst>
              </a:prstGeom>
              <a:gradFill>
                <a:gsLst>
                  <a:gs pos="48000">
                    <a:srgbClr val="237B97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7" name="object 17"/>
              <p:cNvSpPr/>
              <p:nvPr/>
            </p:nvSpPr>
            <p:spPr>
              <a:xfrm>
                <a:off x="2546418" y="3584607"/>
                <a:ext cx="4808519" cy="272775"/>
              </a:xfrm>
              <a:custGeom>
                <a:avLst/>
                <a:gdLst/>
                <a:ahLst/>
                <a:cxnLst/>
                <a:rect l="l" t="t" r="r" b="b"/>
                <a:pathLst>
                  <a:path w="4860290" h="216534">
                    <a:moveTo>
                      <a:pt x="0" y="216001"/>
                    </a:moveTo>
                    <a:lnTo>
                      <a:pt x="4860005" y="216001"/>
                    </a:lnTo>
                    <a:lnTo>
                      <a:pt x="4860005" y="0"/>
                    </a:lnTo>
                    <a:lnTo>
                      <a:pt x="0" y="0"/>
                    </a:lnTo>
                    <a:lnTo>
                      <a:pt x="0" y="216001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/>
              <a:lstStyle/>
              <a:p>
                <a:pPr algn="just"/>
                <a:r>
                  <a:rPr lang="fr-FR" sz="1400" b="1" dirty="0">
                    <a:solidFill>
                      <a:schemeClr val="bg1"/>
                    </a:solidFill>
                    <a:latin typeface="+mj-lt"/>
                  </a:rPr>
                  <a:t>Stockage</a:t>
                </a:r>
                <a:r>
                  <a:rPr lang="fr-FR" sz="1400" b="1">
                    <a:solidFill>
                      <a:schemeClr val="bg1"/>
                    </a:solidFill>
                    <a:latin typeface="+mj-lt"/>
                  </a:rPr>
                  <a:t>, traitement </a:t>
                </a:r>
                <a:r>
                  <a:rPr lang="fr-FR" sz="1400" b="1" dirty="0">
                    <a:solidFill>
                      <a:schemeClr val="bg1"/>
                    </a:solidFill>
                    <a:latin typeface="+mj-lt"/>
                  </a:rPr>
                  <a:t>&amp; restitution des données</a:t>
                </a:r>
                <a:endParaRPr sz="1400" b="1" dirty="0">
                  <a:solidFill>
                    <a:srgbClr val="FFC000"/>
                  </a:solidFill>
                  <a:latin typeface="+mj-lt"/>
                </a:endParaRPr>
              </a:p>
            </p:txBody>
          </p:sp>
        </p:grpSp>
        <p:sp>
          <p:nvSpPr>
            <p:cNvPr id="55" name="Text Box 6"/>
            <p:cNvSpPr txBox="1">
              <a:spLocks noChangeArrowheads="1"/>
            </p:cNvSpPr>
            <p:nvPr/>
          </p:nvSpPr>
          <p:spPr bwMode="auto">
            <a:xfrm>
              <a:off x="2583454" y="9004300"/>
              <a:ext cx="4784691" cy="144655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171450" indent="-171450" algn="just">
                <a:buClr>
                  <a:srgbClr val="237B97"/>
                </a:buClr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Stockage</a:t>
              </a:r>
              <a:r>
                <a:rPr lang="fr-FR" sz="1100" i="1" dirty="0"/>
                <a:t> : Préciser comment (papier, tablette, </a:t>
              </a:r>
              <a:r>
                <a:rPr lang="fr-FR" sz="1100" i="1" dirty="0" err="1"/>
                <a:t>etc</a:t>
              </a:r>
              <a:r>
                <a:rPr lang="fr-FR" sz="1100" i="1" dirty="0"/>
                <a:t>), par qui et où (BDD, tableur, </a:t>
              </a:r>
              <a:r>
                <a:rPr lang="fr-FR" sz="1100" i="1" dirty="0" err="1"/>
                <a:t>etc</a:t>
              </a:r>
              <a:r>
                <a:rPr lang="fr-FR" sz="1100" i="1" dirty="0"/>
                <a:t>) sont saisies et stockées les données</a:t>
              </a:r>
            </a:p>
            <a:p>
              <a:pPr marL="171450" indent="-171450" algn="just">
                <a:buClr>
                  <a:srgbClr val="237B97"/>
                </a:buClr>
                <a:buFont typeface="Arial" panose="020B0604020202020204" pitchFamily="34" charset="0"/>
                <a:buChar char="•"/>
              </a:pPr>
              <a:endParaRPr lang="fr-FR" sz="1100" i="1" dirty="0"/>
            </a:p>
            <a:p>
              <a:pPr marL="171450" lvl="1" indent="-171450" algn="just">
                <a:buClr>
                  <a:srgbClr val="237B97"/>
                </a:buClr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Traitement </a:t>
              </a:r>
              <a:r>
                <a:rPr lang="fr-FR" sz="1100" i="1" dirty="0"/>
                <a:t>: Préciser si le traitement a été fait en interne ou externalisé, ainsi que le(s) type(s) d’analyse(s) effectuée(s) (analyses statistiques, cartographie, modélisation, </a:t>
              </a:r>
              <a:r>
                <a:rPr lang="fr-FR" sz="1100" i="1" dirty="0" err="1"/>
                <a:t>etc</a:t>
              </a:r>
              <a:r>
                <a:rPr lang="fr-FR" sz="1100" i="1" dirty="0"/>
                <a:t>) et les indicateurs utilisés et/ou développés</a:t>
              </a:r>
              <a:endParaRPr lang="fr-FR" sz="1100" dirty="0"/>
            </a:p>
            <a:p>
              <a:pPr marL="171450" indent="-171450" algn="just">
                <a:buClr>
                  <a:srgbClr val="237B97"/>
                </a:buClr>
                <a:buFont typeface="Arial" panose="020B0604020202020204" pitchFamily="34" charset="0"/>
                <a:buChar char="•"/>
              </a:pPr>
              <a:endParaRPr lang="fr-FR" sz="1100" i="1" dirty="0"/>
            </a:p>
            <a:p>
              <a:pPr marL="171450" indent="-171450" algn="just">
                <a:buClr>
                  <a:srgbClr val="237B97"/>
                </a:buClr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Restitution</a:t>
              </a:r>
              <a:r>
                <a:rPr lang="fr-FR" sz="1100" i="1" dirty="0"/>
                <a:t> : Préciser comment et où sont restituées les données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utoShape 2" descr="Résultat de recherche d'images pour &quot;pétrel menton blanc&quot;"/>
          <p:cNvSpPr>
            <a:spLocks noChangeAspect="1" noChangeArrowheads="1"/>
          </p:cNvSpPr>
          <p:nvPr/>
        </p:nvSpPr>
        <p:spPr bwMode="auto">
          <a:xfrm>
            <a:off x="155575" y="12906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AutoShape 6" descr="Afficher l'image d'origine"/>
          <p:cNvSpPr>
            <a:spLocks noChangeAspect="1" noChangeArrowheads="1"/>
          </p:cNvSpPr>
          <p:nvPr/>
        </p:nvSpPr>
        <p:spPr bwMode="auto">
          <a:xfrm>
            <a:off x="155575" y="12906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AutoShape 8" descr="Afficher l'image d'origine"/>
          <p:cNvSpPr>
            <a:spLocks noChangeAspect="1" noChangeArrowheads="1"/>
          </p:cNvSpPr>
          <p:nvPr/>
        </p:nvSpPr>
        <p:spPr bwMode="auto">
          <a:xfrm>
            <a:off x="155575" y="1290637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8" name="Groupe 7"/>
          <p:cNvGrpSpPr/>
          <p:nvPr/>
        </p:nvGrpSpPr>
        <p:grpSpPr>
          <a:xfrm>
            <a:off x="44450" y="1689101"/>
            <a:ext cx="7433772" cy="3505199"/>
            <a:chOff x="2425579" y="1600200"/>
            <a:chExt cx="4964251" cy="3505199"/>
          </a:xfrm>
        </p:grpSpPr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1EB3E95D-4639-43C0-8087-60E654926B82}"/>
                </a:ext>
              </a:extLst>
            </p:cNvPr>
            <p:cNvGrpSpPr/>
            <p:nvPr/>
          </p:nvGrpSpPr>
          <p:grpSpPr>
            <a:xfrm>
              <a:off x="2425579" y="1600200"/>
              <a:ext cx="4964251" cy="301350"/>
              <a:chOff x="2390686" y="3556032"/>
              <a:chExt cx="4964251" cy="301350"/>
            </a:xfrm>
          </p:grpSpPr>
          <p:sp>
            <p:nvSpPr>
              <p:cNvPr id="62" name="Parallélogramme 61">
                <a:extLst>
                  <a:ext uri="{FF2B5EF4-FFF2-40B4-BE49-F238E27FC236}">
                    <a16:creationId xmlns:a16="http://schemas.microsoft.com/office/drawing/2014/main" id="{224B0D79-9241-4902-AE5B-0DC1E0E05C10}"/>
                  </a:ext>
                </a:extLst>
              </p:cNvPr>
              <p:cNvSpPr/>
              <p:nvPr/>
            </p:nvSpPr>
            <p:spPr>
              <a:xfrm>
                <a:off x="2390686" y="3556032"/>
                <a:ext cx="4895885" cy="266668"/>
              </a:xfrm>
              <a:prstGeom prst="parallelogram">
                <a:avLst>
                  <a:gd name="adj" fmla="val 37220"/>
                </a:avLst>
              </a:prstGeom>
              <a:gradFill>
                <a:gsLst>
                  <a:gs pos="48000">
                    <a:srgbClr val="237B97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3" name="object 17">
                <a:extLst>
                  <a:ext uri="{FF2B5EF4-FFF2-40B4-BE49-F238E27FC236}">
                    <a16:creationId xmlns:a16="http://schemas.microsoft.com/office/drawing/2014/main" id="{D221E29C-A41E-4675-A6FF-CF28CD720F6F}"/>
                  </a:ext>
                </a:extLst>
              </p:cNvPr>
              <p:cNvSpPr/>
              <p:nvPr/>
            </p:nvSpPr>
            <p:spPr>
              <a:xfrm>
                <a:off x="2546418" y="3584607"/>
                <a:ext cx="4808519" cy="272775"/>
              </a:xfrm>
              <a:custGeom>
                <a:avLst/>
                <a:gdLst/>
                <a:ahLst/>
                <a:cxnLst/>
                <a:rect l="l" t="t" r="r" b="b"/>
                <a:pathLst>
                  <a:path w="4860290" h="216534">
                    <a:moveTo>
                      <a:pt x="0" y="216001"/>
                    </a:moveTo>
                    <a:lnTo>
                      <a:pt x="4860005" y="216001"/>
                    </a:lnTo>
                    <a:lnTo>
                      <a:pt x="4860005" y="0"/>
                    </a:lnTo>
                    <a:lnTo>
                      <a:pt x="0" y="0"/>
                    </a:lnTo>
                    <a:lnTo>
                      <a:pt x="0" y="216001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/>
              <a:lstStyle/>
              <a:p>
                <a:pPr algn="just"/>
                <a:r>
                  <a:rPr lang="fr-FR" sz="1400" b="1" dirty="0">
                    <a:solidFill>
                      <a:schemeClr val="bg1"/>
                    </a:solidFill>
                    <a:latin typeface="+mj-lt"/>
                  </a:rPr>
                  <a:t>Bilan général de l’action</a:t>
                </a:r>
                <a:endParaRPr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64" name="Text Box 6">
              <a:extLst>
                <a:ext uri="{FF2B5EF4-FFF2-40B4-BE49-F238E27FC236}">
                  <a16:creationId xmlns:a16="http://schemas.microsoft.com/office/drawing/2014/main" id="{5DED6D2D-362B-4D8E-BAEC-46AE5A9E5E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8215" y="1941290"/>
              <a:ext cx="4732489" cy="31641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Déroulement des suivis :</a:t>
              </a:r>
              <a:r>
                <a:rPr lang="fr-FR" sz="1100" dirty="0"/>
                <a:t> Les suivis de fréquentation liées à(aux) activité(es) de </a:t>
              </a:r>
              <a:r>
                <a:rPr lang="fr-FR" sz="1100" i="1" dirty="0"/>
                <a:t>pêche de loisir/plongée/plaisance/autre, </a:t>
              </a:r>
              <a:r>
                <a:rPr lang="fr-FR" sz="1100" dirty="0"/>
                <a:t>se sont déroulées </a:t>
              </a:r>
              <a:r>
                <a:rPr lang="fr-FR" sz="1100" i="1" dirty="0"/>
                <a:t>suivant le planning prévu/ou précisions si aléas et raisons,</a:t>
              </a:r>
              <a:r>
                <a:rPr lang="fr-FR" sz="1100" dirty="0"/>
                <a:t> et ont fait l’objet de la rédaction de </a:t>
              </a:r>
              <a:r>
                <a:rPr lang="fr-FR" sz="1100" i="1" dirty="0"/>
                <a:t>rapports/fiches/autre </a:t>
              </a:r>
              <a:r>
                <a:rPr lang="fr-FR" sz="1100" dirty="0"/>
                <a:t>et d’une restitution à l’occasion </a:t>
              </a:r>
              <a:r>
                <a:rPr lang="fr-FR" sz="1100" i="1" dirty="0"/>
                <a:t>d’une réunion/communication sur les réseaux/journal/autre</a:t>
              </a:r>
              <a:r>
                <a:rPr lang="fr-FR" sz="1100" dirty="0">
                  <a:highlight>
                    <a:srgbClr val="FFFF00"/>
                  </a:highlight>
                </a:rPr>
                <a:t> </a:t>
              </a:r>
            </a:p>
            <a:p>
              <a:pPr algn="just"/>
              <a:endParaRPr lang="fr-FR" sz="1100" dirty="0">
                <a:highlight>
                  <a:srgbClr val="FFFF00"/>
                </a:highlight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Résultats : </a:t>
              </a:r>
              <a:r>
                <a:rPr lang="fr-FR" sz="1100" dirty="0"/>
                <a:t> </a:t>
              </a:r>
              <a:r>
                <a:rPr lang="fr-FR" sz="1100" i="1" dirty="0"/>
                <a:t>Apporter des précisions sur :</a:t>
              </a:r>
            </a:p>
            <a:p>
              <a:pPr marL="628650" lvl="1" indent="-171450" algn="just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Les analyses statistiques, représentation</a:t>
              </a:r>
              <a:r>
                <a:rPr lang="fr-FR" sz="1100" dirty="0"/>
                <a:t>s</a:t>
              </a:r>
              <a:r>
                <a:rPr lang="fr-FR" sz="1100" i="1" dirty="0"/>
                <a:t> graphiques, cartographies et logiciels utilisés</a:t>
              </a:r>
            </a:p>
            <a:p>
              <a:pPr marL="628650" lvl="1" indent="-171450" algn="just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Les indicateurs suivis pour caractériser la fréquentation de la zone d’étude et si les données collectées servent à alimenter les indicateurs du plan de gestion/DOCOB</a:t>
              </a:r>
            </a:p>
            <a:p>
              <a:pPr marL="628650" lvl="1" indent="-171450" algn="just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endParaRPr lang="fr-FR" sz="1100" dirty="0"/>
            </a:p>
            <a:p>
              <a:pPr marL="628650" lvl="1" indent="-171450" algn="just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endParaRPr lang="fr-FR" sz="1100" dirty="0"/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1100" b="1" dirty="0">
                  <a:solidFill>
                    <a:srgbClr val="237B97"/>
                  </a:solidFill>
                </a:rPr>
                <a:t>Difficultés rencontrées : </a:t>
              </a:r>
              <a:r>
                <a:rPr lang="fr-FR" sz="1100" i="1" dirty="0"/>
                <a:t>Apporter des précisions sur : </a:t>
              </a:r>
            </a:p>
            <a:p>
              <a:pPr marL="628650" lvl="1" indent="-171450" algn="just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Les difficultés de mise en œuvre du protocole/pour l’analyse des données, </a:t>
              </a:r>
            </a:p>
            <a:p>
              <a:pPr marL="628650" lvl="1" indent="-171450" algn="just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Les problèmes rencontrés ou contraintes liées aux ressources humaines (effectif, capacité ...), aux ressources économiques, aux équipements, aux caractéristiques géographiques de l’AMP (isolement, taille importante...), à une problématique de gouvernance, une contrainte politique, ou encore un manque de connaissance, </a:t>
              </a:r>
              <a:r>
                <a:rPr lang="fr-FR" sz="1100" i="1" dirty="0" err="1"/>
                <a:t>etc</a:t>
              </a:r>
              <a:endParaRPr lang="fr-FR" sz="1100" dirty="0">
                <a:highlight>
                  <a:srgbClr val="FFFF00"/>
                </a:highlight>
              </a:endParaRPr>
            </a:p>
          </p:txBody>
        </p:sp>
      </p:grp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B104B9D-7F73-47F2-A2A5-9A34D2267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026545"/>
              </p:ext>
            </p:extLst>
          </p:nvPr>
        </p:nvGraphicFramePr>
        <p:xfrm>
          <a:off x="311149" y="5041900"/>
          <a:ext cx="6972301" cy="4075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8063">
                  <a:extLst>
                    <a:ext uri="{9D8B030D-6E8A-4147-A177-3AD203B41FA5}">
                      <a16:colId xmlns:a16="http://schemas.microsoft.com/office/drawing/2014/main" val="2343559411"/>
                    </a:ext>
                  </a:extLst>
                </a:gridCol>
                <a:gridCol w="3484238">
                  <a:extLst>
                    <a:ext uri="{9D8B030D-6E8A-4147-A177-3AD203B41FA5}">
                      <a16:colId xmlns:a16="http://schemas.microsoft.com/office/drawing/2014/main" val="308076327"/>
                    </a:ext>
                  </a:extLst>
                </a:gridCol>
              </a:tblGrid>
              <a:tr h="248938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Avantages </a:t>
                      </a:r>
                    </a:p>
                  </a:txBody>
                  <a:tcPr anchor="ctr">
                    <a:solidFill>
                      <a:srgbClr val="8DBF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Inconvénients</a:t>
                      </a:r>
                    </a:p>
                  </a:txBody>
                  <a:tcPr anchor="ctr">
                    <a:solidFill>
                      <a:srgbClr val="8DB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88046"/>
                  </a:ext>
                </a:extLst>
              </a:tr>
              <a:tr h="224339">
                <a:tc>
                  <a:txBody>
                    <a:bodyPr/>
                    <a:lstStyle/>
                    <a:p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Exemple : Large public touché en un temps limité/simple à mettre en œuvre pour être réalisé en routine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Exemple : Difficultés d’extrapolation à différentes échelles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624310"/>
                  </a:ext>
                </a:extLst>
              </a:tr>
              <a:tr h="291208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Exemple : Possibilité de faire de la sensibilisation/permet de coupler surveillance, sensibilisation et méthode de suivi par comptage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Exemple :</a:t>
                      </a:r>
                      <a:r>
                        <a:rPr lang="fr-FR" sz="110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Difficulté de réaliser des photos nettes par avion/limite de portée du matériel (bornes de comptage)/difficulté d’identification du type d’embarcation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208">
                <a:tc>
                  <a:txBody>
                    <a:bodyPr/>
                    <a:lstStyle/>
                    <a:p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Exemple</a:t>
                      </a:r>
                      <a:r>
                        <a:rPr lang="fr-FR" sz="110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:  Observation complète et précise des activités en cours au niveau de la zone de pratique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Exemple : Nécessite une formation au comptage pour les agents/</a:t>
                      </a:r>
                      <a:r>
                        <a:rPr lang="fr-FR" sz="110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coût élevé  </a:t>
                      </a:r>
                      <a:endParaRPr lang="fr-FR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251298"/>
                  </a:ext>
                </a:extLst>
              </a:tr>
              <a:tr h="291208">
                <a:tc>
                  <a:txBody>
                    <a:bodyPr/>
                    <a:lstStyle/>
                    <a:p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Exemple : Large périmètre couvert</a:t>
                      </a:r>
                      <a:r>
                        <a:rPr lang="fr-FR" sz="110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 peu de temps/ permet de pallier aux problèmes d’accès terrestres compliqués</a:t>
                      </a:r>
                      <a:endParaRPr lang="fr-FR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Exemple : Approches statistiques complexes/ post-traitement très long</a:t>
                      </a:r>
                      <a:endParaRPr lang="fr-FR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208">
                <a:tc>
                  <a:txBody>
                    <a:bodyPr/>
                    <a:lstStyle/>
                    <a:p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fr-FR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752103"/>
                  </a:ext>
                </a:extLst>
              </a:tr>
              <a:tr h="29120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bg1"/>
                          </a:solidFill>
                        </a:rPr>
                        <a:t>Améliorations – Conseils pour actions similaires</a:t>
                      </a:r>
                    </a:p>
                  </a:txBody>
                  <a:tcPr anchor="ctr">
                    <a:solidFill>
                      <a:srgbClr val="8DBF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029192"/>
                  </a:ext>
                </a:extLst>
              </a:tr>
              <a:tr h="291208">
                <a:tc gridSpan="2">
                  <a:txBody>
                    <a:bodyPr/>
                    <a:lstStyle/>
                    <a:p>
                      <a:pPr marL="0"/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Préciser les améliorations</a:t>
                      </a:r>
                      <a:r>
                        <a:rPr lang="fr-FR" sz="110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potentielles</a:t>
                      </a:r>
                      <a:endParaRPr lang="fr-FR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864432"/>
                  </a:ext>
                </a:extLst>
              </a:tr>
              <a:tr h="291208">
                <a:tc gridSpan="2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Point de vigilance pour la transposabilité du protocole dans d’autres AMP : par 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exemple nécessité d’un point haut pour</a:t>
                      </a:r>
                      <a:r>
                        <a:rPr lang="fr-FR" sz="110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comptage depuis le littoral, </a:t>
                      </a:r>
                      <a:r>
                        <a:rPr lang="fr-FR" sz="11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i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203830"/>
                  </a:ext>
                </a:extLst>
              </a:tr>
              <a:tr h="291208">
                <a:tc gridSpan="2">
                  <a:txBody>
                    <a:bodyPr/>
                    <a:lstStyle/>
                    <a:p>
                      <a:pPr marL="0"/>
                      <a:r>
                        <a:rPr lang="fr-FR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fr-FR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122317"/>
                  </a:ext>
                </a:extLst>
              </a:tr>
            </a:tbl>
          </a:graphicData>
        </a:graphic>
      </p:graphicFrame>
      <p:grpSp>
        <p:nvGrpSpPr>
          <p:cNvPr id="7" name="Groupe 6"/>
          <p:cNvGrpSpPr/>
          <p:nvPr/>
        </p:nvGrpSpPr>
        <p:grpSpPr>
          <a:xfrm>
            <a:off x="44450" y="9315856"/>
            <a:ext cx="7391399" cy="907643"/>
            <a:chOff x="2418318" y="9499632"/>
            <a:chExt cx="4950637" cy="907643"/>
          </a:xfrm>
        </p:grpSpPr>
        <p:sp>
          <p:nvSpPr>
            <p:cNvPr id="112" name="Parallélogramme 111">
              <a:extLst>
                <a:ext uri="{FF2B5EF4-FFF2-40B4-BE49-F238E27FC236}">
                  <a16:creationId xmlns:a16="http://schemas.microsoft.com/office/drawing/2014/main" id="{224B0D79-9241-4902-AE5B-0DC1E0E05C10}"/>
                </a:ext>
              </a:extLst>
            </p:cNvPr>
            <p:cNvSpPr/>
            <p:nvPr/>
          </p:nvSpPr>
          <p:spPr>
            <a:xfrm>
              <a:off x="2418318" y="9499632"/>
              <a:ext cx="4895885" cy="266668"/>
            </a:xfrm>
            <a:prstGeom prst="parallelogram">
              <a:avLst>
                <a:gd name="adj" fmla="val 37220"/>
              </a:avLst>
            </a:prstGeom>
            <a:gradFill>
              <a:gsLst>
                <a:gs pos="48000">
                  <a:srgbClr val="237B97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BB9D5FBE-986B-4B90-8F8E-086C2241F233}"/>
                </a:ext>
              </a:extLst>
            </p:cNvPr>
            <p:cNvGrpSpPr/>
            <p:nvPr/>
          </p:nvGrpSpPr>
          <p:grpSpPr>
            <a:xfrm>
              <a:off x="2450203" y="9537698"/>
              <a:ext cx="4918752" cy="869577"/>
              <a:chOff x="2492120" y="4696934"/>
              <a:chExt cx="4918752" cy="1231902"/>
            </a:xfrm>
          </p:grpSpPr>
          <p:sp>
            <p:nvSpPr>
              <p:cNvPr id="67" name="object 17">
                <a:extLst>
                  <a:ext uri="{FF2B5EF4-FFF2-40B4-BE49-F238E27FC236}">
                    <a16:creationId xmlns:a16="http://schemas.microsoft.com/office/drawing/2014/main" id="{2245A117-6E87-4E9E-88FB-0974DE4DE74B}"/>
                  </a:ext>
                </a:extLst>
              </p:cNvPr>
              <p:cNvSpPr/>
              <p:nvPr/>
            </p:nvSpPr>
            <p:spPr>
              <a:xfrm>
                <a:off x="2602353" y="4696934"/>
                <a:ext cx="4808519" cy="272775"/>
              </a:xfrm>
              <a:custGeom>
                <a:avLst/>
                <a:gdLst/>
                <a:ahLst/>
                <a:cxnLst/>
                <a:rect l="l" t="t" r="r" b="b"/>
                <a:pathLst>
                  <a:path w="4860290" h="216534">
                    <a:moveTo>
                      <a:pt x="0" y="216001"/>
                    </a:moveTo>
                    <a:lnTo>
                      <a:pt x="4860005" y="216001"/>
                    </a:lnTo>
                    <a:lnTo>
                      <a:pt x="4860005" y="0"/>
                    </a:lnTo>
                    <a:lnTo>
                      <a:pt x="0" y="0"/>
                    </a:lnTo>
                    <a:lnTo>
                      <a:pt x="0" y="216001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/>
              <a:lstStyle/>
              <a:p>
                <a:pPr algn="just"/>
                <a:r>
                  <a:rPr lang="fr-FR" sz="1400" b="1" dirty="0">
                    <a:solidFill>
                      <a:schemeClr val="bg1"/>
                    </a:solidFill>
                    <a:latin typeface="+mj-lt"/>
                  </a:rPr>
                  <a:t>Perspectives</a:t>
                </a:r>
                <a:endParaRPr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68" name="Text Box 6">
                <a:extLst>
                  <a:ext uri="{FF2B5EF4-FFF2-40B4-BE49-F238E27FC236}">
                    <a16:creationId xmlns:a16="http://schemas.microsoft.com/office/drawing/2014/main" id="{82F868CC-6748-47AC-80FA-A37A15F12A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2120" y="5109686"/>
                <a:ext cx="4895885" cy="81915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just">
                  <a:spcAft>
                    <a:spcPts val="600"/>
                  </a:spcAft>
                </a:pPr>
                <a:r>
                  <a:rPr lang="fr-FR" sz="1100" dirty="0"/>
                  <a:t>Poursuite du projet : </a:t>
                </a:r>
                <a:r>
                  <a:rPr lang="fr-FR" sz="1100" i="1" dirty="0"/>
                  <a:t>Préciser si  une reconduction du projet est prévue</a:t>
                </a:r>
              </a:p>
              <a:p>
                <a:pPr algn="just">
                  <a:spcAft>
                    <a:spcPts val="600"/>
                  </a:spcAft>
                </a:pPr>
                <a:r>
                  <a:rPr lang="fr-FR" sz="1100" i="1" dirty="0"/>
                  <a:t>Autre précision </a:t>
                </a:r>
                <a:r>
                  <a:rPr lang="fr-FR" sz="1100" i="1" dirty="0">
                    <a:solidFill>
                      <a:schemeClr val="accent3"/>
                    </a:solidFill>
                  </a:rPr>
                  <a:t>:</a:t>
                </a:r>
                <a:r>
                  <a:rPr lang="fr-FR" sz="1100" i="1" dirty="0"/>
                  <a:t> xxx</a:t>
                </a:r>
              </a:p>
              <a:p>
                <a:r>
                  <a:rPr lang="fr-FR" sz="1100" dirty="0">
                    <a:highlight>
                      <a:srgbClr val="FFFF00"/>
                    </a:highlight>
                  </a:rPr>
                  <a:t> </a:t>
                </a:r>
              </a:p>
              <a:p>
                <a:endParaRPr lang="fr-FR" sz="1100" dirty="0">
                  <a:highlight>
                    <a:srgbClr val="FFFF00"/>
                  </a:highlight>
                </a:endParaRPr>
              </a:p>
            </p:txBody>
          </p:sp>
        </p:grpSp>
      </p:grpSp>
      <p:sp>
        <p:nvSpPr>
          <p:cNvPr id="76" name="object 17">
            <a:extLst>
              <a:ext uri="{FF2B5EF4-FFF2-40B4-BE49-F238E27FC236}">
                <a16:creationId xmlns:a16="http://schemas.microsoft.com/office/drawing/2014/main" id="{8276A587-A670-4205-B224-AB2F06525A67}"/>
              </a:ext>
            </a:extLst>
          </p:cNvPr>
          <p:cNvSpPr/>
          <p:nvPr/>
        </p:nvSpPr>
        <p:spPr>
          <a:xfrm>
            <a:off x="25159" y="72352"/>
            <a:ext cx="577850" cy="1475132"/>
          </a:xfrm>
          <a:custGeom>
            <a:avLst/>
            <a:gdLst/>
            <a:ahLst/>
            <a:cxnLst/>
            <a:rect l="l" t="t" r="r" b="b"/>
            <a:pathLst>
              <a:path w="4860290" h="216534">
                <a:moveTo>
                  <a:pt x="0" y="216001"/>
                </a:moveTo>
                <a:lnTo>
                  <a:pt x="4860005" y="216001"/>
                </a:lnTo>
                <a:lnTo>
                  <a:pt x="4860005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237B97"/>
          </a:solidFill>
        </p:spPr>
        <p:txBody>
          <a:bodyPr vert="vert270" wrap="square" lIns="72000" tIns="0" rIns="0" bIns="0" rtlCol="0"/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RETOURS D’EXPERIENCES</a:t>
            </a:r>
            <a:endParaRPr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1559C858-E882-478D-A7F8-ECE80E71D1EF}"/>
              </a:ext>
            </a:extLst>
          </p:cNvPr>
          <p:cNvGrpSpPr/>
          <p:nvPr/>
        </p:nvGrpSpPr>
        <p:grpSpPr>
          <a:xfrm>
            <a:off x="683575" y="240945"/>
            <a:ext cx="1699260" cy="1219555"/>
            <a:chOff x="634285" y="237570"/>
            <a:chExt cx="1864474" cy="1315904"/>
          </a:xfrm>
        </p:grpSpPr>
        <p:pic>
          <p:nvPicPr>
            <p:cNvPr id="79" name="Image 78">
              <a:extLst>
                <a:ext uri="{FF2B5EF4-FFF2-40B4-BE49-F238E27FC236}">
                  <a16:creationId xmlns:a16="http://schemas.microsoft.com/office/drawing/2014/main" id="{3DB5597C-7F63-49C3-8F56-6D239AE9DC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437" y="237570"/>
              <a:ext cx="1676398" cy="603853"/>
            </a:xfrm>
            <a:prstGeom prst="rect">
              <a:avLst/>
            </a:prstGeom>
          </p:spPr>
        </p:pic>
        <p:pic>
          <p:nvPicPr>
            <p:cNvPr id="80" name="Image 79">
              <a:extLst>
                <a:ext uri="{FF2B5EF4-FFF2-40B4-BE49-F238E27FC236}">
                  <a16:creationId xmlns:a16="http://schemas.microsoft.com/office/drawing/2014/main" id="{BFD743AA-A517-4A52-AA34-ABFB4B629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85" y="1221758"/>
              <a:ext cx="448124" cy="324000"/>
            </a:xfrm>
            <a:prstGeom prst="rect">
              <a:avLst/>
            </a:prstGeom>
          </p:spPr>
        </p:pic>
        <p:pic>
          <p:nvPicPr>
            <p:cNvPr id="81" name="Image 80">
              <a:extLst>
                <a:ext uri="{FF2B5EF4-FFF2-40B4-BE49-F238E27FC236}">
                  <a16:creationId xmlns:a16="http://schemas.microsoft.com/office/drawing/2014/main" id="{F9F57193-55DC-467E-A2AE-9001BDCC2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7410" y="1224957"/>
              <a:ext cx="470692" cy="324000"/>
            </a:xfrm>
            <a:prstGeom prst="rect">
              <a:avLst/>
            </a:prstGeom>
          </p:spPr>
        </p:pic>
        <p:pic>
          <p:nvPicPr>
            <p:cNvPr id="82" name="Image 81">
              <a:extLst>
                <a:ext uri="{FF2B5EF4-FFF2-40B4-BE49-F238E27FC236}">
                  <a16:creationId xmlns:a16="http://schemas.microsoft.com/office/drawing/2014/main" id="{7E52EDAE-A6B0-45F5-BEF7-F15BB37435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9177" y="1229474"/>
              <a:ext cx="260944" cy="324000"/>
            </a:xfrm>
            <a:prstGeom prst="rect">
              <a:avLst/>
            </a:prstGeom>
          </p:spPr>
        </p:pic>
        <p:pic>
          <p:nvPicPr>
            <p:cNvPr id="98" name="Image 97">
              <a:extLst>
                <a:ext uri="{FF2B5EF4-FFF2-40B4-BE49-F238E27FC236}">
                  <a16:creationId xmlns:a16="http://schemas.microsoft.com/office/drawing/2014/main" id="{E8228BB8-A1B8-49C9-B0F5-21AEA3086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1197" y="1228193"/>
              <a:ext cx="627562" cy="324000"/>
            </a:xfrm>
            <a:prstGeom prst="rect">
              <a:avLst/>
            </a:prstGeom>
          </p:spPr>
        </p:pic>
      </p:grpSp>
      <p:grpSp>
        <p:nvGrpSpPr>
          <p:cNvPr id="105" name="Groupe 104">
            <a:extLst>
              <a:ext uri="{FF2B5EF4-FFF2-40B4-BE49-F238E27FC236}">
                <a16:creationId xmlns:a16="http://schemas.microsoft.com/office/drawing/2014/main" id="{495D87CE-5DB2-4833-804C-47D8BEC7552F}"/>
              </a:ext>
            </a:extLst>
          </p:cNvPr>
          <p:cNvGrpSpPr/>
          <p:nvPr/>
        </p:nvGrpSpPr>
        <p:grpSpPr>
          <a:xfrm>
            <a:off x="0" y="10375900"/>
            <a:ext cx="7556501" cy="317500"/>
            <a:chOff x="0" y="10375900"/>
            <a:chExt cx="7556501" cy="317500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35B2E1A5-0248-43B5-BB7D-E599F8B1A9FE}"/>
                </a:ext>
              </a:extLst>
            </p:cNvPr>
            <p:cNvSpPr/>
            <p:nvPr/>
          </p:nvSpPr>
          <p:spPr>
            <a:xfrm>
              <a:off x="1" y="10375900"/>
              <a:ext cx="7556500" cy="317500"/>
            </a:xfrm>
            <a:prstGeom prst="rect">
              <a:avLst/>
            </a:prstGeom>
            <a:gradFill>
              <a:gsLst>
                <a:gs pos="48000">
                  <a:srgbClr val="237B97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object 17">
              <a:extLst>
                <a:ext uri="{FF2B5EF4-FFF2-40B4-BE49-F238E27FC236}">
                  <a16:creationId xmlns:a16="http://schemas.microsoft.com/office/drawing/2014/main" id="{921CC082-EDC2-44FD-B399-62DF7FA65168}"/>
                </a:ext>
              </a:extLst>
            </p:cNvPr>
            <p:cNvSpPr/>
            <p:nvPr/>
          </p:nvSpPr>
          <p:spPr>
            <a:xfrm>
              <a:off x="0" y="10425034"/>
              <a:ext cx="4006850" cy="238205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050" dirty="0">
                  <a:solidFill>
                    <a:schemeClr val="bg1"/>
                  </a:solidFill>
                  <a:latin typeface="Calibri" panose="020F0502020204030204" pitchFamily="34" charset="0"/>
                </a:rPr>
                <a:t>Titre - Année de publication </a:t>
              </a:r>
              <a:endParaRPr sz="1050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8" name="object 17">
              <a:extLst>
                <a:ext uri="{FF2B5EF4-FFF2-40B4-BE49-F238E27FC236}">
                  <a16:creationId xmlns:a16="http://schemas.microsoft.com/office/drawing/2014/main" id="{02E1AC8A-987D-4BA1-AF2E-6F95E37ECC37}"/>
                </a:ext>
              </a:extLst>
            </p:cNvPr>
            <p:cNvSpPr/>
            <p:nvPr/>
          </p:nvSpPr>
          <p:spPr>
            <a:xfrm>
              <a:off x="6826251" y="10418764"/>
              <a:ext cx="685800" cy="238205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100" dirty="0">
                  <a:solidFill>
                    <a:schemeClr val="accent3"/>
                  </a:solidFill>
                  <a:latin typeface="Calibri" panose="020F0502020204030204" pitchFamily="34" charset="0"/>
                </a:rPr>
                <a:t>Page</a:t>
              </a:r>
              <a:r>
                <a:rPr lang="fr-FR" sz="1100" dirty="0">
                  <a:latin typeface="Calibri" panose="020F0502020204030204" pitchFamily="34" charset="0"/>
                </a:rPr>
                <a:t> </a:t>
              </a:r>
              <a:r>
                <a:rPr lang="fr-FR" sz="1100" dirty="0">
                  <a:solidFill>
                    <a:schemeClr val="accent3"/>
                  </a:solidFill>
                  <a:latin typeface="Calibri" panose="020F0502020204030204" pitchFamily="34" charset="0"/>
                </a:rPr>
                <a:t>3/4</a:t>
              </a:r>
              <a:endParaRPr sz="1100" dirty="0">
                <a:solidFill>
                  <a:schemeClr val="accent3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7018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utoShape 2" descr="Résultat de recherche d'images pour &quot;pétrel menton blanc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AutoShape 6" descr="Afficher l'image d'orig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AutoShape 8" descr="Afficher l'image d'orig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F14D5D0A-57C4-4952-9780-DD913FEBC2A4}"/>
              </a:ext>
            </a:extLst>
          </p:cNvPr>
          <p:cNvGrpSpPr/>
          <p:nvPr/>
        </p:nvGrpSpPr>
        <p:grpSpPr>
          <a:xfrm>
            <a:off x="44450" y="1695197"/>
            <a:ext cx="7302468" cy="298703"/>
            <a:chOff x="2408119" y="3556032"/>
            <a:chExt cx="4946818" cy="301350"/>
          </a:xfrm>
        </p:grpSpPr>
        <p:sp>
          <p:nvSpPr>
            <p:cNvPr id="49" name="Parallélogramme 48">
              <a:extLst>
                <a:ext uri="{FF2B5EF4-FFF2-40B4-BE49-F238E27FC236}">
                  <a16:creationId xmlns:a16="http://schemas.microsoft.com/office/drawing/2014/main" id="{EC18EDCF-FD0F-4B9F-926E-DDA8CBB6F018}"/>
                </a:ext>
              </a:extLst>
            </p:cNvPr>
            <p:cNvSpPr/>
            <p:nvPr/>
          </p:nvSpPr>
          <p:spPr>
            <a:xfrm>
              <a:off x="2408119" y="3556032"/>
              <a:ext cx="4895885" cy="266668"/>
            </a:xfrm>
            <a:prstGeom prst="parallelogram">
              <a:avLst>
                <a:gd name="adj" fmla="val 37220"/>
              </a:avLst>
            </a:prstGeom>
            <a:gradFill>
              <a:gsLst>
                <a:gs pos="48000">
                  <a:srgbClr val="237B97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3" name="object 17">
              <a:extLst>
                <a:ext uri="{FF2B5EF4-FFF2-40B4-BE49-F238E27FC236}">
                  <a16:creationId xmlns:a16="http://schemas.microsoft.com/office/drawing/2014/main" id="{CD6F1DC8-C736-4D06-ACA7-A13EBC8F6251}"/>
                </a:ext>
              </a:extLst>
            </p:cNvPr>
            <p:cNvSpPr/>
            <p:nvPr/>
          </p:nvSpPr>
          <p:spPr>
            <a:xfrm>
              <a:off x="2546418" y="3584607"/>
              <a:ext cx="4808519" cy="272775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Illustrations du suivi</a:t>
              </a:r>
              <a:endParaRPr sz="1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60" name="Text Box 6">
            <a:extLst>
              <a:ext uri="{FF2B5EF4-FFF2-40B4-BE49-F238E27FC236}">
                <a16:creationId xmlns:a16="http://schemas.microsoft.com/office/drawing/2014/main" id="{4C8A21E4-8AA6-46A9-AE02-859FD4C88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83" y="2320942"/>
            <a:ext cx="7216191" cy="58367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600"/>
              </a:spcAft>
            </a:pPr>
            <a:r>
              <a:rPr lang="fr-FR" sz="1100" i="1" dirty="0"/>
              <a:t>Insérer des photos légendées et créditées ©</a:t>
            </a:r>
          </a:p>
          <a:p>
            <a:r>
              <a:rPr lang="fr-FR" sz="1100" dirty="0">
                <a:highlight>
                  <a:srgbClr val="FFFF00"/>
                </a:highlight>
              </a:rPr>
              <a:t> </a:t>
            </a:r>
          </a:p>
          <a:p>
            <a:endParaRPr lang="fr-FR" sz="1100" dirty="0">
              <a:highlight>
                <a:srgbClr val="FFFF00"/>
              </a:highlight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FCBD46FC-C27F-4174-B8C8-F1CEE8A3559E}"/>
              </a:ext>
            </a:extLst>
          </p:cNvPr>
          <p:cNvGrpSpPr/>
          <p:nvPr/>
        </p:nvGrpSpPr>
        <p:grpSpPr>
          <a:xfrm>
            <a:off x="44449" y="9123308"/>
            <a:ext cx="7346731" cy="947792"/>
            <a:chOff x="44449" y="2981051"/>
            <a:chExt cx="7346731" cy="947792"/>
          </a:xfrm>
        </p:grpSpPr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1EB3E95D-4639-43C0-8087-60E654926B82}"/>
                </a:ext>
              </a:extLst>
            </p:cNvPr>
            <p:cNvGrpSpPr/>
            <p:nvPr/>
          </p:nvGrpSpPr>
          <p:grpSpPr>
            <a:xfrm>
              <a:off x="44449" y="2981051"/>
              <a:ext cx="7346731" cy="317500"/>
              <a:chOff x="2370486" y="3556032"/>
              <a:chExt cx="4984451" cy="301350"/>
            </a:xfrm>
          </p:grpSpPr>
          <p:sp>
            <p:nvSpPr>
              <p:cNvPr id="62" name="Parallélogramme 61">
                <a:extLst>
                  <a:ext uri="{FF2B5EF4-FFF2-40B4-BE49-F238E27FC236}">
                    <a16:creationId xmlns:a16="http://schemas.microsoft.com/office/drawing/2014/main" id="{224B0D79-9241-4902-AE5B-0DC1E0E05C10}"/>
                  </a:ext>
                </a:extLst>
              </p:cNvPr>
              <p:cNvSpPr/>
              <p:nvPr/>
            </p:nvSpPr>
            <p:spPr>
              <a:xfrm>
                <a:off x="2370486" y="3556032"/>
                <a:ext cx="4895885" cy="266668"/>
              </a:xfrm>
              <a:prstGeom prst="parallelogram">
                <a:avLst>
                  <a:gd name="adj" fmla="val 37220"/>
                </a:avLst>
              </a:prstGeom>
              <a:gradFill>
                <a:gsLst>
                  <a:gs pos="48000">
                    <a:srgbClr val="237B97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3" name="object 17">
                <a:extLst>
                  <a:ext uri="{FF2B5EF4-FFF2-40B4-BE49-F238E27FC236}">
                    <a16:creationId xmlns:a16="http://schemas.microsoft.com/office/drawing/2014/main" id="{D221E29C-A41E-4675-A6FF-CF28CD720F6F}"/>
                  </a:ext>
                </a:extLst>
              </p:cNvPr>
              <p:cNvSpPr/>
              <p:nvPr/>
            </p:nvSpPr>
            <p:spPr>
              <a:xfrm>
                <a:off x="2546418" y="3584607"/>
                <a:ext cx="4808519" cy="272775"/>
              </a:xfrm>
              <a:custGeom>
                <a:avLst/>
                <a:gdLst/>
                <a:ahLst/>
                <a:cxnLst/>
                <a:rect l="l" t="t" r="r" b="b"/>
                <a:pathLst>
                  <a:path w="4860290" h="216534">
                    <a:moveTo>
                      <a:pt x="0" y="216001"/>
                    </a:moveTo>
                    <a:lnTo>
                      <a:pt x="4860005" y="216001"/>
                    </a:lnTo>
                    <a:lnTo>
                      <a:pt x="4860005" y="0"/>
                    </a:lnTo>
                    <a:lnTo>
                      <a:pt x="0" y="0"/>
                    </a:lnTo>
                    <a:lnTo>
                      <a:pt x="0" y="216001"/>
                    </a:lnTo>
                    <a:close/>
                  </a:path>
                </a:pathLst>
              </a:custGeom>
              <a:noFill/>
            </p:spPr>
            <p:txBody>
              <a:bodyPr wrap="square" lIns="72000" tIns="0" rIns="0" bIns="0" rtlCol="0"/>
              <a:lstStyle/>
              <a:p>
                <a:pPr algn="just"/>
                <a:r>
                  <a:rPr lang="fr-FR" sz="1400" b="1" dirty="0">
                    <a:solidFill>
                      <a:schemeClr val="bg1"/>
                    </a:solidFill>
                    <a:latin typeface="+mj-lt"/>
                  </a:rPr>
                  <a:t>Références bibliographiques</a:t>
                </a:r>
                <a:endParaRPr sz="1400" b="1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sp>
          <p:nvSpPr>
            <p:cNvPr id="64" name="Text Box 6">
              <a:extLst>
                <a:ext uri="{FF2B5EF4-FFF2-40B4-BE49-F238E27FC236}">
                  <a16:creationId xmlns:a16="http://schemas.microsoft.com/office/drawing/2014/main" id="{5DED6D2D-362B-4D8E-BAEC-46AE5A9E5E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575" y="3345170"/>
              <a:ext cx="7209841" cy="5836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fr-FR" sz="1100" i="1"/>
                <a:t>Exemples </a:t>
              </a:r>
              <a:r>
                <a:rPr lang="fr-FR" sz="1100" i="1" dirty="0"/>
                <a:t>: 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Documents sur lesquels vous vous êtes appuyés pour développer votre protocoles</a:t>
              </a:r>
            </a:p>
            <a:p>
              <a:pPr marL="171450" indent="-171450">
                <a:buClr>
                  <a:srgbClr val="8DBF46"/>
                </a:buClr>
                <a:buFont typeface="Arial" panose="020B0604020202020204" pitchFamily="34" charset="0"/>
                <a:buChar char="•"/>
              </a:pPr>
              <a:r>
                <a:rPr lang="fr-FR" sz="1100" i="1" dirty="0"/>
                <a:t>Liens vers le(s) rapport(s) du/de ce suivi de fréquentation</a:t>
              </a:r>
            </a:p>
            <a:p>
              <a:endParaRPr lang="fr-FR" sz="1100" i="1" dirty="0">
                <a:highlight>
                  <a:srgbClr val="FFFF00"/>
                </a:highlight>
              </a:endParaRPr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1559C858-E882-478D-A7F8-ECE80E71D1EF}"/>
              </a:ext>
            </a:extLst>
          </p:cNvPr>
          <p:cNvGrpSpPr/>
          <p:nvPr/>
        </p:nvGrpSpPr>
        <p:grpSpPr>
          <a:xfrm>
            <a:off x="683575" y="240945"/>
            <a:ext cx="1699260" cy="1219555"/>
            <a:chOff x="634285" y="237570"/>
            <a:chExt cx="1864474" cy="1315904"/>
          </a:xfrm>
        </p:grpSpPr>
        <p:pic>
          <p:nvPicPr>
            <p:cNvPr id="29" name="Image 28">
              <a:extLst>
                <a:ext uri="{FF2B5EF4-FFF2-40B4-BE49-F238E27FC236}">
                  <a16:creationId xmlns:a16="http://schemas.microsoft.com/office/drawing/2014/main" id="{3DB5597C-7F63-49C3-8F56-6D239AE9DC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437" y="237570"/>
              <a:ext cx="1676398" cy="603853"/>
            </a:xfrm>
            <a:prstGeom prst="rect">
              <a:avLst/>
            </a:prstGeom>
          </p:spPr>
        </p:pic>
        <p:pic>
          <p:nvPicPr>
            <p:cNvPr id="30" name="Image 29">
              <a:extLst>
                <a:ext uri="{FF2B5EF4-FFF2-40B4-BE49-F238E27FC236}">
                  <a16:creationId xmlns:a16="http://schemas.microsoft.com/office/drawing/2014/main" id="{BFD743AA-A517-4A52-AA34-ABFB4B629D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85" y="1221758"/>
              <a:ext cx="448124" cy="324000"/>
            </a:xfrm>
            <a:prstGeom prst="rect">
              <a:avLst/>
            </a:prstGeom>
          </p:spPr>
        </p:pic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F9F57193-55DC-467E-A2AE-9001BDCC2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7410" y="1224957"/>
              <a:ext cx="470692" cy="324000"/>
            </a:xfrm>
            <a:prstGeom prst="rect">
              <a:avLst/>
            </a:prstGeom>
          </p:spPr>
        </p:pic>
        <p:pic>
          <p:nvPicPr>
            <p:cNvPr id="32" name="Image 31">
              <a:extLst>
                <a:ext uri="{FF2B5EF4-FFF2-40B4-BE49-F238E27FC236}">
                  <a16:creationId xmlns:a16="http://schemas.microsoft.com/office/drawing/2014/main" id="{7E52EDAE-A6B0-45F5-BEF7-F15BB37435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9177" y="1229474"/>
              <a:ext cx="260944" cy="324000"/>
            </a:xfrm>
            <a:prstGeom prst="rect">
              <a:avLst/>
            </a:prstGeom>
          </p:spPr>
        </p:pic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E8228BB8-A1B8-49C9-B0F5-21AEA3086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1197" y="1228193"/>
              <a:ext cx="627562" cy="324000"/>
            </a:xfrm>
            <a:prstGeom prst="rect">
              <a:avLst/>
            </a:prstGeom>
          </p:spPr>
        </p:pic>
      </p:grpSp>
      <p:sp>
        <p:nvSpPr>
          <p:cNvPr id="34" name="object 17">
            <a:extLst>
              <a:ext uri="{FF2B5EF4-FFF2-40B4-BE49-F238E27FC236}">
                <a16:creationId xmlns:a16="http://schemas.microsoft.com/office/drawing/2014/main" id="{8276A587-A670-4205-B224-AB2F06525A67}"/>
              </a:ext>
            </a:extLst>
          </p:cNvPr>
          <p:cNvSpPr/>
          <p:nvPr/>
        </p:nvSpPr>
        <p:spPr>
          <a:xfrm>
            <a:off x="25159" y="72352"/>
            <a:ext cx="577850" cy="1475132"/>
          </a:xfrm>
          <a:custGeom>
            <a:avLst/>
            <a:gdLst/>
            <a:ahLst/>
            <a:cxnLst/>
            <a:rect l="l" t="t" r="r" b="b"/>
            <a:pathLst>
              <a:path w="4860290" h="216534">
                <a:moveTo>
                  <a:pt x="0" y="216001"/>
                </a:moveTo>
                <a:lnTo>
                  <a:pt x="4860005" y="216001"/>
                </a:lnTo>
                <a:lnTo>
                  <a:pt x="4860005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237B97"/>
          </a:solidFill>
        </p:spPr>
        <p:txBody>
          <a:bodyPr vert="vert270" wrap="square" lIns="72000" tIns="0" rIns="0" bIns="0" rtlCol="0"/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Calibri" panose="020F0502020204030204" pitchFamily="34" charset="0"/>
              </a:rPr>
              <a:t>RETOURS D’EXPERIENCES</a:t>
            </a:r>
            <a:endParaRPr sz="1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495D87CE-5DB2-4833-804C-47D8BEC7552F}"/>
              </a:ext>
            </a:extLst>
          </p:cNvPr>
          <p:cNvGrpSpPr/>
          <p:nvPr/>
        </p:nvGrpSpPr>
        <p:grpSpPr>
          <a:xfrm>
            <a:off x="0" y="10375900"/>
            <a:ext cx="7556501" cy="317500"/>
            <a:chOff x="0" y="10375900"/>
            <a:chExt cx="7556501" cy="31750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5B2E1A5-0248-43B5-BB7D-E599F8B1A9FE}"/>
                </a:ext>
              </a:extLst>
            </p:cNvPr>
            <p:cNvSpPr/>
            <p:nvPr/>
          </p:nvSpPr>
          <p:spPr>
            <a:xfrm>
              <a:off x="1" y="10375900"/>
              <a:ext cx="7556500" cy="317500"/>
            </a:xfrm>
            <a:prstGeom prst="rect">
              <a:avLst/>
            </a:prstGeom>
            <a:gradFill>
              <a:gsLst>
                <a:gs pos="48000">
                  <a:srgbClr val="237B97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object 17">
              <a:extLst>
                <a:ext uri="{FF2B5EF4-FFF2-40B4-BE49-F238E27FC236}">
                  <a16:creationId xmlns:a16="http://schemas.microsoft.com/office/drawing/2014/main" id="{921CC082-EDC2-44FD-B399-62DF7FA65168}"/>
                </a:ext>
              </a:extLst>
            </p:cNvPr>
            <p:cNvSpPr/>
            <p:nvPr/>
          </p:nvSpPr>
          <p:spPr>
            <a:xfrm>
              <a:off x="0" y="10425034"/>
              <a:ext cx="4006850" cy="238205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050" dirty="0">
                  <a:solidFill>
                    <a:schemeClr val="bg1"/>
                  </a:solidFill>
                  <a:latin typeface="Calibri" panose="020F0502020204030204" pitchFamily="34" charset="0"/>
                </a:rPr>
                <a:t>Titre - Année de publication </a:t>
              </a:r>
            </a:p>
          </p:txBody>
        </p:sp>
        <p:sp>
          <p:nvSpPr>
            <p:cNvPr id="44" name="object 17">
              <a:extLst>
                <a:ext uri="{FF2B5EF4-FFF2-40B4-BE49-F238E27FC236}">
                  <a16:creationId xmlns:a16="http://schemas.microsoft.com/office/drawing/2014/main" id="{02E1AC8A-987D-4BA1-AF2E-6F95E37ECC37}"/>
                </a:ext>
              </a:extLst>
            </p:cNvPr>
            <p:cNvSpPr/>
            <p:nvPr/>
          </p:nvSpPr>
          <p:spPr>
            <a:xfrm>
              <a:off x="6826251" y="10418764"/>
              <a:ext cx="685800" cy="238205"/>
            </a:xfrm>
            <a:custGeom>
              <a:avLst/>
              <a:gdLst/>
              <a:ahLst/>
              <a:cxnLst/>
              <a:rect l="l" t="t" r="r" b="b"/>
              <a:pathLst>
                <a:path w="4860290" h="216534">
                  <a:moveTo>
                    <a:pt x="0" y="216001"/>
                  </a:moveTo>
                  <a:lnTo>
                    <a:pt x="4860005" y="216001"/>
                  </a:lnTo>
                  <a:lnTo>
                    <a:pt x="4860005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noFill/>
          </p:spPr>
          <p:txBody>
            <a:bodyPr wrap="square" lIns="72000" tIns="0" rIns="0" bIns="0" rtlCol="0"/>
            <a:lstStyle/>
            <a:p>
              <a:pPr algn="just"/>
              <a:r>
                <a:rPr lang="fr-FR" sz="1100" dirty="0">
                  <a:solidFill>
                    <a:schemeClr val="accent3"/>
                  </a:solidFill>
                  <a:latin typeface="Calibri" panose="020F0502020204030204" pitchFamily="34" charset="0"/>
                </a:rPr>
                <a:t>Page</a:t>
              </a:r>
              <a:r>
                <a:rPr lang="fr-FR" sz="1100" dirty="0">
                  <a:latin typeface="Calibri" panose="020F0502020204030204" pitchFamily="34" charset="0"/>
                </a:rPr>
                <a:t> </a:t>
              </a:r>
              <a:r>
                <a:rPr lang="fr-FR" sz="1100" dirty="0">
                  <a:solidFill>
                    <a:schemeClr val="accent3"/>
                  </a:solidFill>
                  <a:latin typeface="Calibri" panose="020F0502020204030204" pitchFamily="34" charset="0"/>
                </a:rPr>
                <a:t>4/4</a:t>
              </a:r>
              <a:endParaRPr sz="1100" dirty="0">
                <a:solidFill>
                  <a:schemeClr val="accent3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5118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16196</TotalTime>
  <Words>1454</Words>
  <Application>Microsoft Office PowerPoint</Application>
  <PresentationFormat>Personnalisé</PresentationFormat>
  <Paragraphs>148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</vt:lpstr>
      <vt:lpstr>Cambria  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Thomas ALLEMENT</dc:creator>
  <cp:lastModifiedBy>LABBE Mathilde</cp:lastModifiedBy>
  <cp:revision>1077</cp:revision>
  <cp:lastPrinted>2022-12-02T14:49:48Z</cp:lastPrinted>
  <dcterms:created xsi:type="dcterms:W3CDTF">2016-04-19T16:55:26Z</dcterms:created>
  <dcterms:modified xsi:type="dcterms:W3CDTF">2024-05-29T06:04:07Z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2016-04-19T00:00:00Z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2016-04-19T00:00:00Z</vt:filetime>
  </property>
</Properties>
</file>